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83" r:id="rId8"/>
    <p:sldId id="284" r:id="rId9"/>
    <p:sldId id="285" r:id="rId10"/>
    <p:sldId id="286" r:id="rId11"/>
    <p:sldId id="262" r:id="rId12"/>
    <p:sldId id="288" r:id="rId13"/>
    <p:sldId id="289" r:id="rId14"/>
    <p:sldId id="290" r:id="rId15"/>
    <p:sldId id="263" r:id="rId16"/>
    <p:sldId id="265" r:id="rId17"/>
    <p:sldId id="266" r:id="rId18"/>
    <p:sldId id="264"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7" autoAdjust="0"/>
    <p:restoredTop sz="94660"/>
  </p:normalViewPr>
  <p:slideViewPr>
    <p:cSldViewPr snapToGrid="0">
      <p:cViewPr>
        <p:scale>
          <a:sx n="100" d="100"/>
          <a:sy n="100" d="100"/>
        </p:scale>
        <p:origin x="56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1E2FD9-B587-405E-881B-6CF4EFD98391}" type="datetimeFigureOut">
              <a:rPr lang="en-US" smtClean="0"/>
              <a:t>12/12/17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4C0301-D325-4E96-B0C7-487CC0BF8331}" type="slidenum">
              <a:rPr lang="en-US" smtClean="0"/>
              <a:t>‹#›</a:t>
            </a:fld>
            <a:endParaRPr lang="en-US"/>
          </a:p>
        </p:txBody>
      </p:sp>
    </p:spTree>
    <p:extLst>
      <p:ext uri="{BB962C8B-B14F-4D97-AF65-F5344CB8AC3E}">
        <p14:creationId xmlns:p14="http://schemas.microsoft.com/office/powerpoint/2010/main" val="1643058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353683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884553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3930403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117034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530172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774721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685003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70387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014197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559316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70061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317469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476542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C533E84-6278-407B-A56F-0A4CEDB56DDC}" type="datetimeFigureOut">
              <a:rPr lang="en-US" smtClean="0"/>
              <a:t>12/12/17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741BC-8A57-4B94-ACA4-D34F0146A366}" type="slidenum">
              <a:rPr lang="en-US" smtClean="0"/>
              <a:t>‹#›</a:t>
            </a:fld>
            <a:endParaRPr lang="en-US"/>
          </a:p>
        </p:txBody>
      </p:sp>
    </p:spTree>
    <p:extLst>
      <p:ext uri="{BB962C8B-B14F-4D97-AF65-F5344CB8AC3E}">
        <p14:creationId xmlns:p14="http://schemas.microsoft.com/office/powerpoint/2010/main" val="1600041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533E84-6278-407B-A56F-0A4CEDB56DDC}" type="datetimeFigureOut">
              <a:rPr lang="en-US" smtClean="0"/>
              <a:t>12/12/17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741BC-8A57-4B94-ACA4-D34F0146A366}" type="slidenum">
              <a:rPr lang="en-US" smtClean="0"/>
              <a:t>‹#›</a:t>
            </a:fld>
            <a:endParaRPr lang="en-US"/>
          </a:p>
        </p:txBody>
      </p:sp>
    </p:spTree>
    <p:extLst>
      <p:ext uri="{BB962C8B-B14F-4D97-AF65-F5344CB8AC3E}">
        <p14:creationId xmlns:p14="http://schemas.microsoft.com/office/powerpoint/2010/main" val="2828456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533E84-6278-407B-A56F-0A4CEDB56DDC}" type="datetimeFigureOut">
              <a:rPr lang="en-US" smtClean="0"/>
              <a:t>12/12/17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741BC-8A57-4B94-ACA4-D34F0146A366}" type="slidenum">
              <a:rPr lang="en-US" smtClean="0"/>
              <a:t>‹#›</a:t>
            </a:fld>
            <a:endParaRPr lang="en-US"/>
          </a:p>
        </p:txBody>
      </p:sp>
    </p:spTree>
    <p:extLst>
      <p:ext uri="{BB962C8B-B14F-4D97-AF65-F5344CB8AC3E}">
        <p14:creationId xmlns:p14="http://schemas.microsoft.com/office/powerpoint/2010/main" val="4213710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653667" y="701800"/>
            <a:ext cx="7472000" cy="5454400"/>
          </a:xfrm>
          <a:prstGeom prst="rect">
            <a:avLst/>
          </a:prstGeom>
        </p:spPr>
        <p:txBody>
          <a:bodyPr wrap="square" lIns="91425" tIns="91425" rIns="91425" bIns="91425" anchor="ctr" anchorCtr="0"/>
          <a:lstStyle>
            <a:lvl1pPr lvl="0">
              <a:spcBef>
                <a:spcPts val="0"/>
              </a:spcBef>
              <a:buClr>
                <a:schemeClr val="accent1"/>
              </a:buClr>
              <a:buSzPts val="5400"/>
              <a:buNone/>
              <a:defRPr sz="7200">
                <a:solidFill>
                  <a:schemeClr val="accent1"/>
                </a:solidFill>
              </a:defRPr>
            </a:lvl1pPr>
            <a:lvl2pPr lvl="1">
              <a:spcBef>
                <a:spcPts val="0"/>
              </a:spcBef>
              <a:buClr>
                <a:schemeClr val="accent1"/>
              </a:buClr>
              <a:buSzPts val="5400"/>
              <a:buNone/>
              <a:defRPr sz="7200">
                <a:solidFill>
                  <a:schemeClr val="accent1"/>
                </a:solidFill>
              </a:defRPr>
            </a:lvl2pPr>
            <a:lvl3pPr lvl="2">
              <a:spcBef>
                <a:spcPts val="0"/>
              </a:spcBef>
              <a:buClr>
                <a:schemeClr val="accent1"/>
              </a:buClr>
              <a:buSzPts val="5400"/>
              <a:buNone/>
              <a:defRPr sz="7200">
                <a:solidFill>
                  <a:schemeClr val="accent1"/>
                </a:solidFill>
              </a:defRPr>
            </a:lvl3pPr>
            <a:lvl4pPr lvl="3">
              <a:spcBef>
                <a:spcPts val="0"/>
              </a:spcBef>
              <a:buClr>
                <a:schemeClr val="accent1"/>
              </a:buClr>
              <a:buSzPts val="5400"/>
              <a:buNone/>
              <a:defRPr sz="7200">
                <a:solidFill>
                  <a:schemeClr val="accent1"/>
                </a:solidFill>
              </a:defRPr>
            </a:lvl4pPr>
            <a:lvl5pPr lvl="4">
              <a:spcBef>
                <a:spcPts val="0"/>
              </a:spcBef>
              <a:buClr>
                <a:schemeClr val="accent1"/>
              </a:buClr>
              <a:buSzPts val="5400"/>
              <a:buNone/>
              <a:defRPr sz="7200">
                <a:solidFill>
                  <a:schemeClr val="accent1"/>
                </a:solidFill>
              </a:defRPr>
            </a:lvl5pPr>
            <a:lvl6pPr lvl="5">
              <a:spcBef>
                <a:spcPts val="0"/>
              </a:spcBef>
              <a:buClr>
                <a:schemeClr val="accent1"/>
              </a:buClr>
              <a:buSzPts val="5400"/>
              <a:buNone/>
              <a:defRPr sz="7200">
                <a:solidFill>
                  <a:schemeClr val="accent1"/>
                </a:solidFill>
              </a:defRPr>
            </a:lvl6pPr>
            <a:lvl7pPr lvl="6">
              <a:spcBef>
                <a:spcPts val="0"/>
              </a:spcBef>
              <a:buClr>
                <a:schemeClr val="accent1"/>
              </a:buClr>
              <a:buSzPts val="5400"/>
              <a:buNone/>
              <a:defRPr sz="7200">
                <a:solidFill>
                  <a:schemeClr val="accent1"/>
                </a:solidFill>
              </a:defRPr>
            </a:lvl7pPr>
            <a:lvl8pPr lvl="7">
              <a:spcBef>
                <a:spcPts val="0"/>
              </a:spcBef>
              <a:buClr>
                <a:schemeClr val="accent1"/>
              </a:buClr>
              <a:buSzPts val="5400"/>
              <a:buNone/>
              <a:defRPr sz="7200">
                <a:solidFill>
                  <a:schemeClr val="accent1"/>
                </a:solidFill>
              </a:defRPr>
            </a:lvl8pPr>
            <a:lvl9pPr lvl="8">
              <a:spcBef>
                <a:spcPts val="0"/>
              </a:spcBef>
              <a:buClr>
                <a:schemeClr val="accent1"/>
              </a:buClr>
              <a:buSzPts val="5400"/>
              <a:buNone/>
              <a:defRPr sz="7200">
                <a:solidFill>
                  <a:schemeClr val="accent1"/>
                </a:solidFill>
              </a:defRPr>
            </a:lvl9pPr>
          </a:lstStyle>
          <a:p>
            <a:endParaRPr/>
          </a:p>
        </p:txBody>
      </p:sp>
      <p:sp>
        <p:nvSpPr>
          <p:cNvPr id="38" name="Shape 38"/>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chemeClr val="accent1"/>
                </a:solidFill>
              </a:rPr>
              <a:pPr/>
              <a:t>‹#›</a:t>
            </a:fld>
            <a:endParaRPr lang="en">
              <a:solidFill>
                <a:schemeClr val="accent1"/>
              </a:solidFill>
            </a:endParaRPr>
          </a:p>
        </p:txBody>
      </p:sp>
    </p:spTree>
    <p:extLst>
      <p:ext uri="{BB962C8B-B14F-4D97-AF65-F5344CB8AC3E}">
        <p14:creationId xmlns:p14="http://schemas.microsoft.com/office/powerpoint/2010/main" val="1541503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dk1"/>
        </a:solidFill>
        <a:effectLst/>
      </p:bgPr>
    </p:bg>
    <p:spTree>
      <p:nvGrpSpPr>
        <p:cNvPr id="1" name="Shape 15"/>
        <p:cNvGrpSpPr/>
        <p:nvPr/>
      </p:nvGrpSpPr>
      <p:grpSpPr>
        <a:xfrm>
          <a:off x="0" y="0"/>
          <a:ext cx="0" cy="0"/>
          <a:chOff x="0" y="0"/>
          <a:chExt cx="0" cy="0"/>
        </a:xfrm>
      </p:grpSpPr>
      <p:cxnSp>
        <p:nvCxnSpPr>
          <p:cNvPr id="16" name="Shape 16"/>
          <p:cNvCxnSpPr/>
          <p:nvPr/>
        </p:nvCxnSpPr>
        <p:spPr>
          <a:xfrm>
            <a:off x="855912" y="4796667"/>
            <a:ext cx="520400" cy="0"/>
          </a:xfrm>
          <a:prstGeom prst="straightConnector1">
            <a:avLst/>
          </a:prstGeom>
          <a:noFill/>
          <a:ln w="28575" cap="flat" cmpd="sng">
            <a:solidFill>
              <a:schemeClr val="lt2"/>
            </a:solidFill>
            <a:prstDash val="solid"/>
            <a:round/>
            <a:headEnd type="none" w="med" len="med"/>
            <a:tailEnd type="none" w="med" len="med"/>
          </a:ln>
        </p:spPr>
      </p:cxnSp>
      <p:sp>
        <p:nvSpPr>
          <p:cNvPr id="17" name="Shape 17"/>
          <p:cNvSpPr txBox="1">
            <a:spLocks noGrp="1"/>
          </p:cNvSpPr>
          <p:nvPr>
            <p:ph type="title"/>
          </p:nvPr>
        </p:nvSpPr>
        <p:spPr>
          <a:xfrm>
            <a:off x="683600" y="2524400"/>
            <a:ext cx="10824800" cy="2030400"/>
          </a:xfrm>
          <a:prstGeom prst="rect">
            <a:avLst/>
          </a:prstGeom>
        </p:spPr>
        <p:txBody>
          <a:bodyPr wrap="square" lIns="91425" tIns="91425" rIns="91425" bIns="91425" anchor="b" anchorCtr="0"/>
          <a:lstStyle>
            <a:lvl1pPr lvl="0">
              <a:spcBef>
                <a:spcPts val="0"/>
              </a:spcBef>
              <a:buClr>
                <a:schemeClr val="accent1"/>
              </a:buClr>
              <a:buSzPts val="6000"/>
              <a:buNone/>
              <a:defRPr sz="8000">
                <a:solidFill>
                  <a:schemeClr val="accent1"/>
                </a:solidFill>
              </a:defRPr>
            </a:lvl1pPr>
            <a:lvl2pPr lvl="1">
              <a:spcBef>
                <a:spcPts val="0"/>
              </a:spcBef>
              <a:buClr>
                <a:schemeClr val="accent1"/>
              </a:buClr>
              <a:buSzPts val="6000"/>
              <a:buNone/>
              <a:defRPr sz="8000">
                <a:solidFill>
                  <a:schemeClr val="accent1"/>
                </a:solidFill>
              </a:defRPr>
            </a:lvl2pPr>
            <a:lvl3pPr lvl="2">
              <a:spcBef>
                <a:spcPts val="0"/>
              </a:spcBef>
              <a:buClr>
                <a:schemeClr val="accent1"/>
              </a:buClr>
              <a:buSzPts val="6000"/>
              <a:buNone/>
              <a:defRPr sz="8000">
                <a:solidFill>
                  <a:schemeClr val="accent1"/>
                </a:solidFill>
              </a:defRPr>
            </a:lvl3pPr>
            <a:lvl4pPr lvl="3">
              <a:spcBef>
                <a:spcPts val="0"/>
              </a:spcBef>
              <a:buClr>
                <a:schemeClr val="accent1"/>
              </a:buClr>
              <a:buSzPts val="6000"/>
              <a:buNone/>
              <a:defRPr sz="8000">
                <a:solidFill>
                  <a:schemeClr val="accent1"/>
                </a:solidFill>
              </a:defRPr>
            </a:lvl4pPr>
            <a:lvl5pPr lvl="4">
              <a:spcBef>
                <a:spcPts val="0"/>
              </a:spcBef>
              <a:buClr>
                <a:schemeClr val="accent1"/>
              </a:buClr>
              <a:buSzPts val="6000"/>
              <a:buNone/>
              <a:defRPr sz="8000">
                <a:solidFill>
                  <a:schemeClr val="accent1"/>
                </a:solidFill>
              </a:defRPr>
            </a:lvl5pPr>
            <a:lvl6pPr lvl="5">
              <a:spcBef>
                <a:spcPts val="0"/>
              </a:spcBef>
              <a:buClr>
                <a:schemeClr val="accent1"/>
              </a:buClr>
              <a:buSzPts val="6000"/>
              <a:buNone/>
              <a:defRPr sz="8000">
                <a:solidFill>
                  <a:schemeClr val="accent1"/>
                </a:solidFill>
              </a:defRPr>
            </a:lvl6pPr>
            <a:lvl7pPr lvl="6">
              <a:spcBef>
                <a:spcPts val="0"/>
              </a:spcBef>
              <a:buClr>
                <a:schemeClr val="accent1"/>
              </a:buClr>
              <a:buSzPts val="6000"/>
              <a:buNone/>
              <a:defRPr sz="8000">
                <a:solidFill>
                  <a:schemeClr val="accent1"/>
                </a:solidFill>
              </a:defRPr>
            </a:lvl7pPr>
            <a:lvl8pPr lvl="7">
              <a:spcBef>
                <a:spcPts val="0"/>
              </a:spcBef>
              <a:buClr>
                <a:schemeClr val="accent1"/>
              </a:buClr>
              <a:buSzPts val="6000"/>
              <a:buNone/>
              <a:defRPr sz="8000">
                <a:solidFill>
                  <a:schemeClr val="accent1"/>
                </a:solidFill>
              </a:defRPr>
            </a:lvl8pPr>
            <a:lvl9pPr lvl="8">
              <a:spcBef>
                <a:spcPts val="0"/>
              </a:spcBef>
              <a:buClr>
                <a:schemeClr val="accent1"/>
              </a:buClr>
              <a:buSzPts val="6000"/>
              <a:buNone/>
              <a:defRPr sz="8000">
                <a:solidFill>
                  <a:schemeClr val="accent1"/>
                </a:solidFill>
              </a:defRPr>
            </a:lvl9pPr>
          </a:lstStyle>
          <a:p>
            <a:endParaRPr/>
          </a:p>
        </p:txBody>
      </p:sp>
      <p:sp>
        <p:nvSpPr>
          <p:cNvPr id="18" name="Shape 18"/>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chemeClr val="accent1"/>
                </a:solidFill>
              </a:rPr>
              <a:pPr/>
              <a:t>‹#›</a:t>
            </a:fld>
            <a:endParaRPr lang="en">
              <a:solidFill>
                <a:schemeClr val="accent1"/>
              </a:solidFill>
            </a:endParaRPr>
          </a:p>
        </p:txBody>
      </p:sp>
    </p:spTree>
    <p:extLst>
      <p:ext uri="{BB962C8B-B14F-4D97-AF65-F5344CB8AC3E}">
        <p14:creationId xmlns:p14="http://schemas.microsoft.com/office/powerpoint/2010/main" val="2753362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6096000" y="-33"/>
            <a:ext cx="6096000" cy="6858000"/>
          </a:xfrm>
          <a:prstGeom prst="rect">
            <a:avLst/>
          </a:prstGeom>
          <a:solidFill>
            <a:schemeClr val="dk1"/>
          </a:solidFill>
          <a:ln>
            <a:noFill/>
          </a:ln>
        </p:spPr>
        <p:txBody>
          <a:bodyPr wrap="square" lIns="121900" tIns="121900" rIns="121900" bIns="121900" anchor="ctr" anchorCtr="0">
            <a:noAutofit/>
          </a:bodyPr>
          <a:lstStyle/>
          <a:p>
            <a:pPr marL="0" lvl="0" indent="0">
              <a:spcBef>
                <a:spcPts val="0"/>
              </a:spcBef>
              <a:buNone/>
            </a:pPr>
            <a:endParaRPr sz="2400"/>
          </a:p>
        </p:txBody>
      </p:sp>
      <p:cxnSp>
        <p:nvCxnSpPr>
          <p:cNvPr id="41" name="Shape 41"/>
          <p:cNvCxnSpPr/>
          <p:nvPr/>
        </p:nvCxnSpPr>
        <p:spPr>
          <a:xfrm>
            <a:off x="6706233" y="5994000"/>
            <a:ext cx="915200" cy="0"/>
          </a:xfrm>
          <a:prstGeom prst="straightConnector1">
            <a:avLst/>
          </a:prstGeom>
          <a:noFill/>
          <a:ln w="19050" cap="flat" cmpd="sng">
            <a:solidFill>
              <a:schemeClr val="lt2"/>
            </a:solidFill>
            <a:prstDash val="solid"/>
            <a:round/>
            <a:headEnd type="none" w="med" len="med"/>
            <a:tailEnd type="none" w="med" len="med"/>
          </a:ln>
        </p:spPr>
      </p:cxnSp>
      <p:sp>
        <p:nvSpPr>
          <p:cNvPr id="42" name="Shape 42"/>
          <p:cNvSpPr txBox="1">
            <a:spLocks noGrp="1"/>
          </p:cNvSpPr>
          <p:nvPr>
            <p:ph type="title"/>
          </p:nvPr>
        </p:nvSpPr>
        <p:spPr>
          <a:xfrm>
            <a:off x="354000" y="1843133"/>
            <a:ext cx="5393600" cy="1777600"/>
          </a:xfrm>
          <a:prstGeom prst="rect">
            <a:avLst/>
          </a:prstGeom>
        </p:spPr>
        <p:txBody>
          <a:bodyPr wrap="square" lIns="91425" tIns="91425" rIns="91425" bIns="91425" anchor="b" anchorCtr="0"/>
          <a:lstStyle>
            <a:lvl1pPr lvl="0" algn="ctr">
              <a:spcBef>
                <a:spcPts val="0"/>
              </a:spcBef>
              <a:buClr>
                <a:schemeClr val="lt2"/>
              </a:buClr>
              <a:buSzPts val="4200"/>
              <a:buNone/>
              <a:defRPr sz="5600">
                <a:solidFill>
                  <a:schemeClr val="lt2"/>
                </a:solidFill>
              </a:defRPr>
            </a:lvl1pPr>
            <a:lvl2pPr lvl="1" algn="ctr">
              <a:spcBef>
                <a:spcPts val="0"/>
              </a:spcBef>
              <a:buClr>
                <a:schemeClr val="lt2"/>
              </a:buClr>
              <a:buSzPts val="4200"/>
              <a:buNone/>
              <a:defRPr sz="5600">
                <a:solidFill>
                  <a:schemeClr val="lt2"/>
                </a:solidFill>
              </a:defRPr>
            </a:lvl2pPr>
            <a:lvl3pPr lvl="2" algn="ctr">
              <a:spcBef>
                <a:spcPts val="0"/>
              </a:spcBef>
              <a:buClr>
                <a:schemeClr val="lt2"/>
              </a:buClr>
              <a:buSzPts val="4200"/>
              <a:buNone/>
              <a:defRPr sz="5600">
                <a:solidFill>
                  <a:schemeClr val="lt2"/>
                </a:solidFill>
              </a:defRPr>
            </a:lvl3pPr>
            <a:lvl4pPr lvl="3" algn="ctr">
              <a:spcBef>
                <a:spcPts val="0"/>
              </a:spcBef>
              <a:buClr>
                <a:schemeClr val="lt2"/>
              </a:buClr>
              <a:buSzPts val="4200"/>
              <a:buNone/>
              <a:defRPr sz="5600">
                <a:solidFill>
                  <a:schemeClr val="lt2"/>
                </a:solidFill>
              </a:defRPr>
            </a:lvl4pPr>
            <a:lvl5pPr lvl="4" algn="ctr">
              <a:spcBef>
                <a:spcPts val="0"/>
              </a:spcBef>
              <a:buClr>
                <a:schemeClr val="lt2"/>
              </a:buClr>
              <a:buSzPts val="4200"/>
              <a:buNone/>
              <a:defRPr sz="5600">
                <a:solidFill>
                  <a:schemeClr val="lt2"/>
                </a:solidFill>
              </a:defRPr>
            </a:lvl5pPr>
            <a:lvl6pPr lvl="5" algn="ctr">
              <a:spcBef>
                <a:spcPts val="0"/>
              </a:spcBef>
              <a:buClr>
                <a:schemeClr val="lt2"/>
              </a:buClr>
              <a:buSzPts val="4200"/>
              <a:buNone/>
              <a:defRPr sz="5600">
                <a:solidFill>
                  <a:schemeClr val="lt2"/>
                </a:solidFill>
              </a:defRPr>
            </a:lvl6pPr>
            <a:lvl7pPr lvl="6" algn="ctr">
              <a:spcBef>
                <a:spcPts val="0"/>
              </a:spcBef>
              <a:buClr>
                <a:schemeClr val="lt2"/>
              </a:buClr>
              <a:buSzPts val="4200"/>
              <a:buNone/>
              <a:defRPr sz="5600">
                <a:solidFill>
                  <a:schemeClr val="lt2"/>
                </a:solidFill>
              </a:defRPr>
            </a:lvl7pPr>
            <a:lvl8pPr lvl="7" algn="ctr">
              <a:spcBef>
                <a:spcPts val="0"/>
              </a:spcBef>
              <a:buClr>
                <a:schemeClr val="lt2"/>
              </a:buClr>
              <a:buSzPts val="4200"/>
              <a:buNone/>
              <a:defRPr sz="5600">
                <a:solidFill>
                  <a:schemeClr val="lt2"/>
                </a:solidFill>
              </a:defRPr>
            </a:lvl8pPr>
            <a:lvl9pPr lvl="8" algn="ctr">
              <a:spcBef>
                <a:spcPts val="0"/>
              </a:spcBef>
              <a:buClr>
                <a:schemeClr val="lt2"/>
              </a:buClr>
              <a:buSzPts val="4200"/>
              <a:buNone/>
              <a:defRPr sz="5600">
                <a:solidFill>
                  <a:schemeClr val="lt2"/>
                </a:solidFill>
              </a:defRPr>
            </a:lvl9pPr>
          </a:lstStyle>
          <a:p>
            <a:endParaRPr/>
          </a:p>
        </p:txBody>
      </p:sp>
      <p:sp>
        <p:nvSpPr>
          <p:cNvPr id="43" name="Shape 43"/>
          <p:cNvSpPr txBox="1">
            <a:spLocks noGrp="1"/>
          </p:cNvSpPr>
          <p:nvPr>
            <p:ph type="subTitle" idx="1"/>
          </p:nvPr>
        </p:nvSpPr>
        <p:spPr>
          <a:xfrm>
            <a:off x="354000" y="3692001"/>
            <a:ext cx="5393600" cy="17940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4" name="Shape 44"/>
          <p:cNvSpPr txBox="1">
            <a:spLocks noGrp="1"/>
          </p:cNvSpPr>
          <p:nvPr>
            <p:ph type="body" idx="2"/>
          </p:nvPr>
        </p:nvSpPr>
        <p:spPr>
          <a:xfrm>
            <a:off x="6586000" y="965600"/>
            <a:ext cx="5116000" cy="4926800"/>
          </a:xfrm>
          <a:prstGeom prst="rect">
            <a:avLst/>
          </a:prstGeom>
        </p:spPr>
        <p:txBody>
          <a:bodyPr wrap="square" lIns="91425" tIns="91425" rIns="91425" bIns="91425" anchor="ctr" anchorCtr="0"/>
          <a:lstStyle>
            <a:lvl1pPr lvl="0">
              <a:spcBef>
                <a:spcPts val="0"/>
              </a:spcBef>
              <a:buClr>
                <a:schemeClr val="accent1"/>
              </a:buClr>
              <a:buSzPts val="1800"/>
              <a:buChar char="●"/>
              <a:defRPr>
                <a:solidFill>
                  <a:schemeClr val="accent1"/>
                </a:solidFill>
              </a:defRPr>
            </a:lvl1pPr>
            <a:lvl2pPr lvl="1">
              <a:spcBef>
                <a:spcPts val="0"/>
              </a:spcBef>
              <a:buClr>
                <a:schemeClr val="accent1"/>
              </a:buClr>
              <a:buSzPts val="1400"/>
              <a:buChar char="○"/>
              <a:defRPr>
                <a:solidFill>
                  <a:schemeClr val="accent1"/>
                </a:solidFill>
              </a:defRPr>
            </a:lvl2pPr>
            <a:lvl3pPr lvl="2">
              <a:spcBef>
                <a:spcPts val="0"/>
              </a:spcBef>
              <a:buClr>
                <a:schemeClr val="accent1"/>
              </a:buClr>
              <a:buSzPts val="1400"/>
              <a:buChar char="■"/>
              <a:defRPr>
                <a:solidFill>
                  <a:schemeClr val="accent1"/>
                </a:solidFill>
              </a:defRPr>
            </a:lvl3pPr>
            <a:lvl4pPr lvl="3">
              <a:spcBef>
                <a:spcPts val="0"/>
              </a:spcBef>
              <a:buClr>
                <a:schemeClr val="accent1"/>
              </a:buClr>
              <a:buSzPts val="1400"/>
              <a:buChar char="●"/>
              <a:defRPr>
                <a:solidFill>
                  <a:schemeClr val="accent1"/>
                </a:solidFill>
              </a:defRPr>
            </a:lvl4pPr>
            <a:lvl5pPr lvl="4">
              <a:spcBef>
                <a:spcPts val="0"/>
              </a:spcBef>
              <a:buClr>
                <a:schemeClr val="accent1"/>
              </a:buClr>
              <a:buSzPts val="1400"/>
              <a:buChar char="○"/>
              <a:defRPr>
                <a:solidFill>
                  <a:schemeClr val="accent1"/>
                </a:solidFill>
              </a:defRPr>
            </a:lvl5pPr>
            <a:lvl6pPr lvl="5">
              <a:spcBef>
                <a:spcPts val="0"/>
              </a:spcBef>
              <a:buClr>
                <a:schemeClr val="accent1"/>
              </a:buClr>
              <a:buSzPts val="1400"/>
              <a:buChar char="■"/>
              <a:defRPr>
                <a:solidFill>
                  <a:schemeClr val="accent1"/>
                </a:solidFill>
              </a:defRPr>
            </a:lvl6pPr>
            <a:lvl7pPr lvl="6">
              <a:spcBef>
                <a:spcPts val="0"/>
              </a:spcBef>
              <a:buClr>
                <a:schemeClr val="accent1"/>
              </a:buClr>
              <a:buSzPts val="1400"/>
              <a:buChar char="●"/>
              <a:defRPr>
                <a:solidFill>
                  <a:schemeClr val="accent1"/>
                </a:solidFill>
              </a:defRPr>
            </a:lvl7pPr>
            <a:lvl8pPr lvl="7">
              <a:spcBef>
                <a:spcPts val="0"/>
              </a:spcBef>
              <a:buClr>
                <a:schemeClr val="accent1"/>
              </a:buClr>
              <a:buSzPts val="1400"/>
              <a:buChar char="○"/>
              <a:defRPr>
                <a:solidFill>
                  <a:schemeClr val="accent1"/>
                </a:solidFill>
              </a:defRPr>
            </a:lvl8pPr>
            <a:lvl9pPr lvl="8">
              <a:spcBef>
                <a:spcPts val="0"/>
              </a:spcBef>
              <a:buClr>
                <a:schemeClr val="accent1"/>
              </a:buClr>
              <a:buSzPts val="1400"/>
              <a:buChar char="■"/>
              <a:defRPr>
                <a:solidFill>
                  <a:schemeClr val="accent1"/>
                </a:solidFill>
              </a:defRPr>
            </a:lvl9pPr>
          </a:lstStyle>
          <a:p>
            <a:endParaRPr/>
          </a:p>
        </p:txBody>
      </p:sp>
      <p:sp>
        <p:nvSpPr>
          <p:cNvPr id="45" name="Shape 45"/>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chemeClr val="accent1"/>
                </a:solidFill>
              </a:rPr>
              <a:pPr/>
              <a:t>‹#›</a:t>
            </a:fld>
            <a:endParaRPr lang="en">
              <a:solidFill>
                <a:schemeClr val="accent1"/>
              </a:solidFill>
            </a:endParaRPr>
          </a:p>
        </p:txBody>
      </p:sp>
    </p:spTree>
    <p:extLst>
      <p:ext uri="{BB962C8B-B14F-4D97-AF65-F5344CB8AC3E}">
        <p14:creationId xmlns:p14="http://schemas.microsoft.com/office/powerpoint/2010/main" val="1347713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15600" y="593367"/>
            <a:ext cx="11360800" cy="8176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26" name="Shape 26"/>
          <p:cNvSpPr txBox="1">
            <a:spLocks noGrp="1"/>
          </p:cNvSpPr>
          <p:nvPr>
            <p:ph type="body" idx="1"/>
          </p:nvPr>
        </p:nvSpPr>
        <p:spPr>
          <a:xfrm>
            <a:off x="415600" y="1562233"/>
            <a:ext cx="5333200" cy="4529600"/>
          </a:xfrm>
          <a:prstGeom prst="rect">
            <a:avLst/>
          </a:prstGeom>
        </p:spPr>
        <p:txBody>
          <a:bodyPr wrap="square" lIns="91425" tIns="91425" rIns="91425" bIns="91425" anchor="t" anchorCtr="0"/>
          <a:lstStyle>
            <a:lvl1pPr lvl="0">
              <a:spcBef>
                <a:spcPts val="0"/>
              </a:spcBef>
              <a:buSzPts val="1400"/>
              <a:buChar char="●"/>
              <a:defRPr sz="1867"/>
            </a:lvl1pPr>
            <a:lvl2pPr lvl="1">
              <a:spcBef>
                <a:spcPts val="0"/>
              </a:spcBef>
              <a:buSzPts val="1200"/>
              <a:buChar char="○"/>
              <a:defRPr sz="1600"/>
            </a:lvl2pPr>
            <a:lvl3pPr lvl="2">
              <a:spcBef>
                <a:spcPts val="0"/>
              </a:spcBef>
              <a:buSzPts val="1200"/>
              <a:buChar char="■"/>
              <a:defRPr sz="1600"/>
            </a:lvl3pPr>
            <a:lvl4pPr lvl="3">
              <a:spcBef>
                <a:spcPts val="0"/>
              </a:spcBef>
              <a:buSzPts val="1200"/>
              <a:buChar char="●"/>
              <a:defRPr sz="1600"/>
            </a:lvl4pPr>
            <a:lvl5pPr lvl="4">
              <a:spcBef>
                <a:spcPts val="0"/>
              </a:spcBef>
              <a:buSzPts val="1200"/>
              <a:buChar char="○"/>
              <a:defRPr sz="1600"/>
            </a:lvl5pPr>
            <a:lvl6pPr lvl="5">
              <a:spcBef>
                <a:spcPts val="0"/>
              </a:spcBef>
              <a:buSzPts val="1200"/>
              <a:buChar char="■"/>
              <a:defRPr sz="1600"/>
            </a:lvl6pPr>
            <a:lvl7pPr lvl="6">
              <a:spcBef>
                <a:spcPts val="0"/>
              </a:spcBef>
              <a:buSzPts val="1200"/>
              <a:buChar char="●"/>
              <a:defRPr sz="1600"/>
            </a:lvl7pPr>
            <a:lvl8pPr lvl="7">
              <a:spcBef>
                <a:spcPts val="0"/>
              </a:spcBef>
              <a:buSzPts val="1200"/>
              <a:buChar char="○"/>
              <a:defRPr sz="1600"/>
            </a:lvl8pPr>
            <a:lvl9pPr lvl="8">
              <a:spcBef>
                <a:spcPts val="0"/>
              </a:spcBef>
              <a:buSzPts val="1200"/>
              <a:buChar char="■"/>
              <a:defRPr sz="1600"/>
            </a:lvl9pPr>
          </a:lstStyle>
          <a:p>
            <a:endParaRPr/>
          </a:p>
        </p:txBody>
      </p:sp>
      <p:sp>
        <p:nvSpPr>
          <p:cNvPr id="27" name="Shape 27"/>
          <p:cNvSpPr txBox="1">
            <a:spLocks noGrp="1"/>
          </p:cNvSpPr>
          <p:nvPr>
            <p:ph type="body" idx="2"/>
          </p:nvPr>
        </p:nvSpPr>
        <p:spPr>
          <a:xfrm>
            <a:off x="6443200" y="1562233"/>
            <a:ext cx="5333200" cy="4529600"/>
          </a:xfrm>
          <a:prstGeom prst="rect">
            <a:avLst/>
          </a:prstGeom>
        </p:spPr>
        <p:txBody>
          <a:bodyPr wrap="square" lIns="91425" tIns="91425" rIns="91425" bIns="91425" anchor="t" anchorCtr="0"/>
          <a:lstStyle>
            <a:lvl1pPr lvl="0">
              <a:spcBef>
                <a:spcPts val="0"/>
              </a:spcBef>
              <a:buSzPts val="1400"/>
              <a:buChar char="●"/>
              <a:defRPr sz="1867"/>
            </a:lvl1pPr>
            <a:lvl2pPr lvl="1">
              <a:spcBef>
                <a:spcPts val="0"/>
              </a:spcBef>
              <a:buSzPts val="1200"/>
              <a:buChar char="○"/>
              <a:defRPr sz="1600"/>
            </a:lvl2pPr>
            <a:lvl3pPr lvl="2">
              <a:spcBef>
                <a:spcPts val="0"/>
              </a:spcBef>
              <a:buSzPts val="1200"/>
              <a:buChar char="■"/>
              <a:defRPr sz="1600"/>
            </a:lvl3pPr>
            <a:lvl4pPr lvl="3">
              <a:spcBef>
                <a:spcPts val="0"/>
              </a:spcBef>
              <a:buSzPts val="1200"/>
              <a:buChar char="●"/>
              <a:defRPr sz="1600"/>
            </a:lvl4pPr>
            <a:lvl5pPr lvl="4">
              <a:spcBef>
                <a:spcPts val="0"/>
              </a:spcBef>
              <a:buSzPts val="1200"/>
              <a:buChar char="○"/>
              <a:defRPr sz="1600"/>
            </a:lvl5pPr>
            <a:lvl6pPr lvl="5">
              <a:spcBef>
                <a:spcPts val="0"/>
              </a:spcBef>
              <a:buSzPts val="1200"/>
              <a:buChar char="■"/>
              <a:defRPr sz="1600"/>
            </a:lvl6pPr>
            <a:lvl7pPr lvl="6">
              <a:spcBef>
                <a:spcPts val="0"/>
              </a:spcBef>
              <a:buSzPts val="1200"/>
              <a:buChar char="●"/>
              <a:defRPr sz="1600"/>
            </a:lvl7pPr>
            <a:lvl8pPr lvl="7">
              <a:spcBef>
                <a:spcPts val="0"/>
              </a:spcBef>
              <a:buSzPts val="1200"/>
              <a:buChar char="○"/>
              <a:defRPr sz="1600"/>
            </a:lvl8pPr>
            <a:lvl9pPr lvl="8">
              <a:spcBef>
                <a:spcPts val="0"/>
              </a:spcBef>
              <a:buSzPts val="1200"/>
              <a:buChar char="■"/>
              <a:defRPr sz="1600"/>
            </a:lvl9pPr>
          </a:lstStyle>
          <a:p>
            <a:endParaRPr/>
          </a:p>
        </p:txBody>
      </p:sp>
      <p:sp>
        <p:nvSpPr>
          <p:cNvPr id="28" name="Shape 28"/>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654877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415600" y="5640767"/>
            <a:ext cx="7998400" cy="806800"/>
          </a:xfrm>
          <a:prstGeom prst="rect">
            <a:avLst/>
          </a:prstGeom>
        </p:spPr>
        <p:txBody>
          <a:bodyPr wrap="square" lIns="91425" tIns="91425" rIns="91425" bIns="91425" anchor="ctr" anchorCtr="0"/>
          <a:lstStyle>
            <a:lvl1pPr lvl="0">
              <a:lnSpc>
                <a:spcPct val="100000"/>
              </a:lnSpc>
              <a:spcBef>
                <a:spcPts val="0"/>
              </a:spcBef>
              <a:spcAft>
                <a:spcPts val="0"/>
              </a:spcAft>
              <a:buSzPts val="1800"/>
              <a:buNone/>
              <a:defRPr/>
            </a:lvl1pPr>
          </a:lstStyle>
          <a:p>
            <a:endParaRPr/>
          </a:p>
        </p:txBody>
      </p:sp>
      <p:sp>
        <p:nvSpPr>
          <p:cNvPr id="48" name="Shape 48"/>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864416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p:nvPr/>
        </p:nvSpPr>
        <p:spPr>
          <a:xfrm>
            <a:off x="0" y="6727600"/>
            <a:ext cx="12192000" cy="130400"/>
          </a:xfrm>
          <a:prstGeom prst="rect">
            <a:avLst/>
          </a:prstGeom>
          <a:solidFill>
            <a:schemeClr val="lt2"/>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1" name="Shape 21"/>
          <p:cNvSpPr txBox="1">
            <a:spLocks noGrp="1"/>
          </p:cNvSpPr>
          <p:nvPr>
            <p:ph type="title"/>
          </p:nvPr>
        </p:nvSpPr>
        <p:spPr>
          <a:xfrm>
            <a:off x="415600" y="593367"/>
            <a:ext cx="11360800" cy="8176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22" name="Shape 22"/>
          <p:cNvSpPr txBox="1">
            <a:spLocks noGrp="1"/>
          </p:cNvSpPr>
          <p:nvPr>
            <p:ph type="body" idx="1"/>
          </p:nvPr>
        </p:nvSpPr>
        <p:spPr>
          <a:xfrm>
            <a:off x="415600" y="1562133"/>
            <a:ext cx="11360800" cy="45296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23" name="Shape 23"/>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8984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533E84-6278-407B-A56F-0A4CEDB56DDC}" type="datetimeFigureOut">
              <a:rPr lang="en-US" smtClean="0"/>
              <a:t>12/12/17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741BC-8A57-4B94-ACA4-D34F0146A366}" type="slidenum">
              <a:rPr lang="en-US" smtClean="0"/>
              <a:t>‹#›</a:t>
            </a:fld>
            <a:endParaRPr lang="en-US"/>
          </a:p>
        </p:txBody>
      </p:sp>
    </p:spTree>
    <p:extLst>
      <p:ext uri="{BB962C8B-B14F-4D97-AF65-F5344CB8AC3E}">
        <p14:creationId xmlns:p14="http://schemas.microsoft.com/office/powerpoint/2010/main" val="2527857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C533E84-6278-407B-A56F-0A4CEDB56DDC}" type="datetimeFigureOut">
              <a:rPr lang="en-US" smtClean="0"/>
              <a:t>12/12/17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741BC-8A57-4B94-ACA4-D34F0146A366}" type="slidenum">
              <a:rPr lang="en-US" smtClean="0"/>
              <a:t>‹#›</a:t>
            </a:fld>
            <a:endParaRPr lang="en-US"/>
          </a:p>
        </p:txBody>
      </p:sp>
    </p:spTree>
    <p:extLst>
      <p:ext uri="{BB962C8B-B14F-4D97-AF65-F5344CB8AC3E}">
        <p14:creationId xmlns:p14="http://schemas.microsoft.com/office/powerpoint/2010/main" val="26965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C533E84-6278-407B-A56F-0A4CEDB56DDC}" type="datetimeFigureOut">
              <a:rPr lang="en-US" smtClean="0"/>
              <a:t>12/12/17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741BC-8A57-4B94-ACA4-D34F0146A366}" type="slidenum">
              <a:rPr lang="en-US" smtClean="0"/>
              <a:t>‹#›</a:t>
            </a:fld>
            <a:endParaRPr lang="en-US"/>
          </a:p>
        </p:txBody>
      </p:sp>
    </p:spTree>
    <p:extLst>
      <p:ext uri="{BB962C8B-B14F-4D97-AF65-F5344CB8AC3E}">
        <p14:creationId xmlns:p14="http://schemas.microsoft.com/office/powerpoint/2010/main" val="2232824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C533E84-6278-407B-A56F-0A4CEDB56DDC}" type="datetimeFigureOut">
              <a:rPr lang="en-US" smtClean="0"/>
              <a:t>12/12/17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8741BC-8A57-4B94-ACA4-D34F0146A366}" type="slidenum">
              <a:rPr lang="en-US" smtClean="0"/>
              <a:t>‹#›</a:t>
            </a:fld>
            <a:endParaRPr lang="en-US"/>
          </a:p>
        </p:txBody>
      </p:sp>
    </p:spTree>
    <p:extLst>
      <p:ext uri="{BB962C8B-B14F-4D97-AF65-F5344CB8AC3E}">
        <p14:creationId xmlns:p14="http://schemas.microsoft.com/office/powerpoint/2010/main" val="3182884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533E84-6278-407B-A56F-0A4CEDB56DDC}" type="datetimeFigureOut">
              <a:rPr lang="en-US" smtClean="0"/>
              <a:t>12/12/17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8741BC-8A57-4B94-ACA4-D34F0146A366}" type="slidenum">
              <a:rPr lang="en-US" smtClean="0"/>
              <a:t>‹#›</a:t>
            </a:fld>
            <a:endParaRPr lang="en-US"/>
          </a:p>
        </p:txBody>
      </p:sp>
    </p:spTree>
    <p:extLst>
      <p:ext uri="{BB962C8B-B14F-4D97-AF65-F5344CB8AC3E}">
        <p14:creationId xmlns:p14="http://schemas.microsoft.com/office/powerpoint/2010/main" val="1900969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533E84-6278-407B-A56F-0A4CEDB56DDC}" type="datetimeFigureOut">
              <a:rPr lang="en-US" smtClean="0"/>
              <a:t>12/12/17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8741BC-8A57-4B94-ACA4-D34F0146A366}" type="slidenum">
              <a:rPr lang="en-US" smtClean="0"/>
              <a:t>‹#›</a:t>
            </a:fld>
            <a:endParaRPr lang="en-US"/>
          </a:p>
        </p:txBody>
      </p:sp>
    </p:spTree>
    <p:extLst>
      <p:ext uri="{BB962C8B-B14F-4D97-AF65-F5344CB8AC3E}">
        <p14:creationId xmlns:p14="http://schemas.microsoft.com/office/powerpoint/2010/main" val="862453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C533E84-6278-407B-A56F-0A4CEDB56DDC}" type="datetimeFigureOut">
              <a:rPr lang="en-US" smtClean="0"/>
              <a:t>12/12/17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741BC-8A57-4B94-ACA4-D34F0146A366}" type="slidenum">
              <a:rPr lang="en-US" smtClean="0"/>
              <a:t>‹#›</a:t>
            </a:fld>
            <a:endParaRPr lang="en-US"/>
          </a:p>
        </p:txBody>
      </p:sp>
    </p:spTree>
    <p:extLst>
      <p:ext uri="{BB962C8B-B14F-4D97-AF65-F5344CB8AC3E}">
        <p14:creationId xmlns:p14="http://schemas.microsoft.com/office/powerpoint/2010/main" val="2112935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C533E84-6278-407B-A56F-0A4CEDB56DDC}" type="datetimeFigureOut">
              <a:rPr lang="en-US" smtClean="0"/>
              <a:t>12/12/17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741BC-8A57-4B94-ACA4-D34F0146A366}" type="slidenum">
              <a:rPr lang="en-US" smtClean="0"/>
              <a:t>‹#›</a:t>
            </a:fld>
            <a:endParaRPr lang="en-US"/>
          </a:p>
        </p:txBody>
      </p:sp>
    </p:spTree>
    <p:extLst>
      <p:ext uri="{BB962C8B-B14F-4D97-AF65-F5344CB8AC3E}">
        <p14:creationId xmlns:p14="http://schemas.microsoft.com/office/powerpoint/2010/main" val="27386250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533E84-6278-407B-A56F-0A4CEDB56DDC}" type="datetimeFigureOut">
              <a:rPr lang="en-US" smtClean="0"/>
              <a:t>12/12/17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8741BC-8A57-4B94-ACA4-D34F0146A366}" type="slidenum">
              <a:rPr lang="en-US" smtClean="0"/>
              <a:t>‹#›</a:t>
            </a:fld>
            <a:endParaRPr lang="en-US"/>
          </a:p>
        </p:txBody>
      </p:sp>
    </p:spTree>
    <p:extLst>
      <p:ext uri="{BB962C8B-B14F-4D97-AF65-F5344CB8AC3E}">
        <p14:creationId xmlns:p14="http://schemas.microsoft.com/office/powerpoint/2010/main" val="1187132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3" Type="http://schemas.openxmlformats.org/officeDocument/2006/relationships/hyperlink" Target="http://journals.plos.org/plosmedicine/article?id=10.1371/journal.pmed.0020124"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image" Target="../media/image19.pn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jpg"/><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hyperlink" Target="http://ec2-18-221-227-76.us-east-2.compute.amazonaws.com:400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latin typeface="Arial Narrow" panose="020B0606020202030204" pitchFamily="34" charset="0"/>
              </a:rPr>
              <a:t>RELIABILITY</a:t>
            </a:r>
            <a:endParaRPr lang="en-US" b="1" dirty="0">
              <a:latin typeface="Arial Narrow" panose="020B0606020202030204" pitchFamily="34" charset="0"/>
            </a:endParaRPr>
          </a:p>
        </p:txBody>
      </p:sp>
      <p:sp>
        <p:nvSpPr>
          <p:cNvPr id="4" name="TextBox 3"/>
          <p:cNvSpPr txBox="1"/>
          <p:nvPr/>
        </p:nvSpPr>
        <p:spPr>
          <a:xfrm>
            <a:off x="4055806" y="6331975"/>
            <a:ext cx="4080387" cy="369332"/>
          </a:xfrm>
          <a:prstGeom prst="rect">
            <a:avLst/>
          </a:prstGeom>
          <a:noFill/>
        </p:spPr>
        <p:txBody>
          <a:bodyPr wrap="square" rtlCol="0">
            <a:spAutoFit/>
          </a:bodyPr>
          <a:lstStyle/>
          <a:p>
            <a:pPr algn="ctr"/>
            <a:r>
              <a:rPr lang="en-US" dirty="0" smtClean="0">
                <a:latin typeface="Arial Narrow" panose="020B0606020202030204" pitchFamily="34" charset="0"/>
              </a:rPr>
              <a:t>Ellie, Jed, Kevin, Steve, &amp; Suzanna</a:t>
            </a:r>
            <a:endParaRPr lang="en-US" dirty="0">
              <a:latin typeface="Arial Narrow" panose="020B0606020202030204" pitchFamily="34" charset="0"/>
            </a:endParaRPr>
          </a:p>
        </p:txBody>
      </p:sp>
    </p:spTree>
    <p:extLst>
      <p:ext uri="{BB962C8B-B14F-4D97-AF65-F5344CB8AC3E}">
        <p14:creationId xmlns:p14="http://schemas.microsoft.com/office/powerpoint/2010/main" val="1348870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9550" y="295275"/>
            <a:ext cx="11439525" cy="461665"/>
          </a:xfrm>
          <a:prstGeom prst="rect">
            <a:avLst/>
          </a:prstGeom>
          <a:noFill/>
        </p:spPr>
        <p:txBody>
          <a:bodyPr wrap="square" rtlCol="0">
            <a:spAutoFit/>
          </a:bodyPr>
          <a:lstStyle/>
          <a:p>
            <a:r>
              <a:rPr lang="en-US" sz="2400" dirty="0" smtClean="0">
                <a:latin typeface="Arial Narrow" panose="020B0606020202030204" pitchFamily="34" charset="0"/>
              </a:rPr>
              <a:t>Issues and Lessons Learned -- Reliability</a:t>
            </a:r>
            <a:endParaRPr lang="en-US" sz="2400" dirty="0">
              <a:latin typeface="Arial Narrow" panose="020B0606020202030204" pitchFamily="34" charset="0"/>
            </a:endParaRPr>
          </a:p>
        </p:txBody>
      </p:sp>
      <p:sp>
        <p:nvSpPr>
          <p:cNvPr id="5" name="TextBox 4"/>
          <p:cNvSpPr txBox="1"/>
          <p:nvPr/>
        </p:nvSpPr>
        <p:spPr>
          <a:xfrm>
            <a:off x="1028700" y="1485900"/>
            <a:ext cx="10553700" cy="4247317"/>
          </a:xfrm>
          <a:prstGeom prst="rect">
            <a:avLst/>
          </a:prstGeom>
          <a:noFill/>
        </p:spPr>
        <p:txBody>
          <a:bodyPr wrap="square" rtlCol="0">
            <a:spAutoFit/>
          </a:bodyPr>
          <a:lstStyle/>
          <a:p>
            <a:r>
              <a:rPr lang="en-US" dirty="0" smtClean="0"/>
              <a:t>• FSR Placement</a:t>
            </a:r>
          </a:p>
          <a:p>
            <a:endParaRPr lang="en-US" dirty="0"/>
          </a:p>
          <a:p>
            <a:r>
              <a:rPr lang="en-US" dirty="0" smtClean="0"/>
              <a:t>• FSR Sensitivity</a:t>
            </a:r>
          </a:p>
          <a:p>
            <a:endParaRPr lang="en-US" dirty="0"/>
          </a:p>
          <a:p>
            <a:r>
              <a:rPr lang="en-US" dirty="0" smtClean="0"/>
              <a:t>• Black (tea) Box</a:t>
            </a:r>
          </a:p>
          <a:p>
            <a:endParaRPr lang="en-US" dirty="0"/>
          </a:p>
          <a:p>
            <a:r>
              <a:rPr lang="en-US" dirty="0" smtClean="0"/>
              <a:t>• Connectivity &amp; Frequency</a:t>
            </a:r>
          </a:p>
          <a:p>
            <a:endParaRPr lang="en-US" dirty="0"/>
          </a:p>
          <a:p>
            <a:r>
              <a:rPr lang="en-US" dirty="0" smtClean="0"/>
              <a:t>• </a:t>
            </a:r>
            <a:r>
              <a:rPr lang="en-US" dirty="0" err="1" smtClean="0"/>
              <a:t>Timezones</a:t>
            </a:r>
            <a:r>
              <a:rPr lang="en-US" dirty="0" smtClean="0"/>
              <a:t> &amp; DST</a:t>
            </a:r>
          </a:p>
          <a:p>
            <a:endParaRPr lang="en-US" dirty="0"/>
          </a:p>
          <a:p>
            <a:r>
              <a:rPr lang="en-US" dirty="0" smtClean="0"/>
              <a:t>• Tech Acquisitions</a:t>
            </a:r>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6871940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latin typeface="Arial Narrow" panose="020B0606020202030204" pitchFamily="34" charset="0"/>
              </a:rPr>
              <a:t>Kevin</a:t>
            </a:r>
            <a:endParaRPr lang="en-US" sz="1200" dirty="0">
              <a:latin typeface="Arial Narrow" panose="020B0606020202030204" pitchFamily="34" charset="0"/>
            </a:endParaRPr>
          </a:p>
        </p:txBody>
      </p:sp>
    </p:spTree>
    <p:extLst>
      <p:ext uri="{BB962C8B-B14F-4D97-AF65-F5344CB8AC3E}">
        <p14:creationId xmlns:p14="http://schemas.microsoft.com/office/powerpoint/2010/main" val="1894547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0250" y="457200"/>
            <a:ext cx="10731500" cy="5943600"/>
          </a:xfrm>
          <a:prstGeom prst="rect">
            <a:avLst/>
          </a:prstGeom>
        </p:spPr>
      </p:pic>
    </p:spTree>
    <p:extLst>
      <p:ext uri="{BB962C8B-B14F-4D97-AF65-F5344CB8AC3E}">
        <p14:creationId xmlns:p14="http://schemas.microsoft.com/office/powerpoint/2010/main" val="381438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1350" y="279400"/>
            <a:ext cx="10731500" cy="5918200"/>
          </a:xfrm>
          <a:prstGeom prst="rect">
            <a:avLst/>
          </a:prstGeom>
        </p:spPr>
      </p:pic>
    </p:spTree>
    <p:extLst>
      <p:ext uri="{BB962C8B-B14F-4D97-AF65-F5344CB8AC3E}">
        <p14:creationId xmlns:p14="http://schemas.microsoft.com/office/powerpoint/2010/main" val="942639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42950" y="425450"/>
            <a:ext cx="10706100" cy="5880100"/>
          </a:xfrm>
          <a:prstGeom prst="rect">
            <a:avLst/>
          </a:prstGeom>
        </p:spPr>
      </p:pic>
    </p:spTree>
    <p:extLst>
      <p:ext uri="{BB962C8B-B14F-4D97-AF65-F5344CB8AC3E}">
        <p14:creationId xmlns:p14="http://schemas.microsoft.com/office/powerpoint/2010/main" val="1953079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latin typeface="Arial Narrow" panose="020B0606020202030204" pitchFamily="34" charset="0"/>
              </a:rPr>
              <a:t>Steve</a:t>
            </a:r>
            <a:endParaRPr lang="en-US" sz="1200" dirty="0">
              <a:latin typeface="Arial Narrow" panose="020B0606020202030204" pitchFamily="34" charset="0"/>
            </a:endParaRPr>
          </a:p>
        </p:txBody>
      </p:sp>
    </p:spTree>
    <p:extLst>
      <p:ext uri="{BB962C8B-B14F-4D97-AF65-F5344CB8AC3E}">
        <p14:creationId xmlns:p14="http://schemas.microsoft.com/office/powerpoint/2010/main" val="2351368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Issues for Steve’s Pug Sensor</a:t>
            </a:r>
            <a:endParaRPr lang="en-US" dirty="0"/>
          </a:p>
        </p:txBody>
      </p:sp>
      <p:sp>
        <p:nvSpPr>
          <p:cNvPr id="3" name="Content Placeholder 2"/>
          <p:cNvSpPr>
            <a:spLocks noGrp="1"/>
          </p:cNvSpPr>
          <p:nvPr>
            <p:ph idx="1"/>
          </p:nvPr>
        </p:nvSpPr>
        <p:spPr/>
        <p:txBody>
          <a:bodyPr/>
          <a:lstStyle/>
          <a:p>
            <a:r>
              <a:rPr lang="en-US" dirty="0" smtClean="0"/>
              <a:t>The design of the sensor’s interaction with the door latch was difficult to manage.  </a:t>
            </a:r>
          </a:p>
          <a:p>
            <a:r>
              <a:rPr lang="en-US" dirty="0" smtClean="0"/>
              <a:t>Tilt sensor was reliable because of the design.</a:t>
            </a:r>
          </a:p>
          <a:p>
            <a:r>
              <a:rPr lang="en-US" dirty="0" smtClean="0"/>
              <a:t>Magnetic sensor had less reliability because of the design.  </a:t>
            </a:r>
          </a:p>
          <a:p>
            <a:r>
              <a:rPr lang="en-US" dirty="0" smtClean="0"/>
              <a:t>Had problems with both human, mechanical, and design errors.  </a:t>
            </a:r>
          </a:p>
        </p:txBody>
      </p:sp>
    </p:spTree>
    <p:extLst>
      <p:ext uri="{BB962C8B-B14F-4D97-AF65-F5344CB8AC3E}">
        <p14:creationId xmlns:p14="http://schemas.microsoft.com/office/powerpoint/2010/main" val="4286818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2792" y="0"/>
            <a:ext cx="7175443" cy="6858000"/>
          </a:xfrm>
          <a:prstGeom prst="rect">
            <a:avLst/>
          </a:prstGeom>
        </p:spPr>
      </p:pic>
    </p:spTree>
    <p:extLst>
      <p:ext uri="{BB962C8B-B14F-4D97-AF65-F5344CB8AC3E}">
        <p14:creationId xmlns:p14="http://schemas.microsoft.com/office/powerpoint/2010/main" val="4216657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latin typeface="Arial Narrow" panose="020B0606020202030204" pitchFamily="34" charset="0"/>
              </a:rPr>
              <a:t>Suzanna</a:t>
            </a:r>
            <a:endParaRPr lang="en-US" sz="1200" dirty="0">
              <a:latin typeface="Arial Narrow" panose="020B0606020202030204" pitchFamily="34" charset="0"/>
            </a:endParaRPr>
          </a:p>
        </p:txBody>
      </p:sp>
    </p:spTree>
    <p:extLst>
      <p:ext uri="{BB962C8B-B14F-4D97-AF65-F5344CB8AC3E}">
        <p14:creationId xmlns:p14="http://schemas.microsoft.com/office/powerpoint/2010/main" val="369092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3600" y="2524400"/>
            <a:ext cx="10824800" cy="2030400"/>
          </a:xfrm>
          <a:prstGeom prst="rect">
            <a:avLst/>
          </a:prstGeom>
        </p:spPr>
        <p:txBody>
          <a:bodyPr vert="horz" wrap="square" lIns="121900" tIns="121900" rIns="121900" bIns="121900" rtlCol="0" anchor="b" anchorCtr="0">
            <a:noAutofit/>
          </a:bodyPr>
          <a:lstStyle/>
          <a:p>
            <a:pPr>
              <a:spcBef>
                <a:spcPts val="0"/>
              </a:spcBef>
            </a:pPr>
            <a:r>
              <a:rPr lang="en"/>
              <a:t>Data Structures - Final Project</a:t>
            </a:r>
          </a:p>
        </p:txBody>
      </p:sp>
      <p:sp>
        <p:nvSpPr>
          <p:cNvPr id="60" name="Shape 60"/>
          <p:cNvSpPr txBox="1">
            <a:spLocks noGrp="1"/>
          </p:cNvSpPr>
          <p:nvPr>
            <p:ph type="subTitle" idx="1"/>
          </p:nvPr>
        </p:nvSpPr>
        <p:spPr>
          <a:xfrm>
            <a:off x="683600" y="5120852"/>
            <a:ext cx="10824800" cy="1050000"/>
          </a:xfrm>
          <a:prstGeom prst="rect">
            <a:avLst/>
          </a:prstGeom>
        </p:spPr>
        <p:txBody>
          <a:bodyPr vert="horz" wrap="square" lIns="121900" tIns="121900" rIns="121900" bIns="121900" rtlCol="0" anchor="t" anchorCtr="0">
            <a:noAutofit/>
          </a:bodyPr>
          <a:lstStyle/>
          <a:p>
            <a:pPr>
              <a:spcBef>
                <a:spcPts val="0"/>
              </a:spcBef>
            </a:pPr>
            <a:r>
              <a:rPr lang="en"/>
              <a:t>By Suzanna Schmeelk</a:t>
            </a:r>
          </a:p>
        </p:txBody>
      </p:sp>
    </p:spTree>
    <p:extLst>
      <p:ext uri="{BB962C8B-B14F-4D97-AF65-F5344CB8AC3E}">
        <p14:creationId xmlns:p14="http://schemas.microsoft.com/office/powerpoint/2010/main" val="3618745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Narrow" panose="020B0606020202030204" pitchFamily="34" charset="0"/>
              </a:rPr>
              <a:t>Introduction</a:t>
            </a:r>
            <a:endParaRPr lang="en-US" dirty="0">
              <a:latin typeface="Arial Narrow" panose="020B0606020202030204" pitchFamily="34" charset="0"/>
            </a:endParaRPr>
          </a:p>
        </p:txBody>
      </p:sp>
      <p:sp>
        <p:nvSpPr>
          <p:cNvPr id="3" name="Content Placeholder 2"/>
          <p:cNvSpPr>
            <a:spLocks noGrp="1"/>
          </p:cNvSpPr>
          <p:nvPr>
            <p:ph idx="1"/>
          </p:nvPr>
        </p:nvSpPr>
        <p:spPr>
          <a:xfrm>
            <a:off x="2077065" y="2720360"/>
            <a:ext cx="4018935" cy="445627"/>
          </a:xfrm>
        </p:spPr>
        <p:txBody>
          <a:bodyPr>
            <a:normAutofit lnSpcReduction="10000"/>
          </a:bodyPr>
          <a:lstStyle/>
          <a:p>
            <a:r>
              <a:rPr lang="en-US" dirty="0" smtClean="0">
                <a:latin typeface="Arial Narrow" panose="020B0606020202030204" pitchFamily="34" charset="0"/>
              </a:rPr>
              <a:t>What is </a:t>
            </a:r>
            <a:r>
              <a:rPr lang="en-US" i="1" dirty="0" smtClean="0">
                <a:latin typeface="Arial Narrow" panose="020B0606020202030204" pitchFamily="34" charset="0"/>
              </a:rPr>
              <a:t>RELIABILITY </a:t>
            </a:r>
            <a:endParaRPr lang="en-US" i="1" dirty="0">
              <a:latin typeface="Arial Narrow" panose="020B0606020202030204" pitchFamily="34" charset="0"/>
            </a:endParaRPr>
          </a:p>
        </p:txBody>
      </p:sp>
    </p:spTree>
    <p:extLst>
      <p:ext uri="{BB962C8B-B14F-4D97-AF65-F5344CB8AC3E}">
        <p14:creationId xmlns:p14="http://schemas.microsoft.com/office/powerpoint/2010/main" val="2409388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53667" y="701800"/>
            <a:ext cx="7472000" cy="5454400"/>
          </a:xfrm>
          <a:prstGeom prst="rect">
            <a:avLst/>
          </a:prstGeom>
        </p:spPr>
        <p:txBody>
          <a:bodyPr vert="horz" wrap="square" lIns="121900" tIns="121900" rIns="121900" bIns="121900" rtlCol="0" anchor="ctr" anchorCtr="0">
            <a:noAutofit/>
          </a:bodyPr>
          <a:lstStyle/>
          <a:p>
            <a:r>
              <a:rPr lang="en" dirty="0"/>
              <a:t>The importance of </a:t>
            </a:r>
            <a:r>
              <a:rPr lang="en" dirty="0" smtClean="0"/>
              <a:t>Reliability</a:t>
            </a:r>
            <a:r>
              <a:rPr lang="en" dirty="0"/>
              <a:t>?</a:t>
            </a:r>
          </a:p>
        </p:txBody>
      </p:sp>
    </p:spTree>
    <p:extLst>
      <p:ext uri="{BB962C8B-B14F-4D97-AF65-F5344CB8AC3E}">
        <p14:creationId xmlns:p14="http://schemas.microsoft.com/office/powerpoint/2010/main" val="3149963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683600" y="2524400"/>
            <a:ext cx="10824800" cy="2030400"/>
          </a:xfrm>
          <a:prstGeom prst="rect">
            <a:avLst/>
          </a:prstGeom>
        </p:spPr>
        <p:txBody>
          <a:bodyPr vert="horz" wrap="square" lIns="121900" tIns="121900" rIns="121900" bIns="121900" rtlCol="0" anchor="b" anchorCtr="0">
            <a:noAutofit/>
          </a:bodyPr>
          <a:lstStyle/>
          <a:p>
            <a:r>
              <a:rPr lang="en"/>
              <a:t>Reliability</a:t>
            </a:r>
          </a:p>
        </p:txBody>
      </p:sp>
    </p:spTree>
    <p:extLst>
      <p:ext uri="{BB962C8B-B14F-4D97-AF65-F5344CB8AC3E}">
        <p14:creationId xmlns:p14="http://schemas.microsoft.com/office/powerpoint/2010/main" val="2897492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54000" y="1843133"/>
            <a:ext cx="5393600" cy="1777600"/>
          </a:xfrm>
          <a:prstGeom prst="rect">
            <a:avLst/>
          </a:prstGeom>
        </p:spPr>
        <p:txBody>
          <a:bodyPr vert="horz" wrap="square" lIns="121900" tIns="121900" rIns="121900" bIns="121900" rtlCol="0" anchor="b" anchorCtr="0">
            <a:noAutofit/>
          </a:bodyPr>
          <a:lstStyle/>
          <a:p>
            <a:r>
              <a:rPr lang="en"/>
              <a:t>Reliability</a:t>
            </a:r>
          </a:p>
        </p:txBody>
      </p:sp>
      <p:sp>
        <p:nvSpPr>
          <p:cNvPr id="76" name="Shape 76"/>
          <p:cNvSpPr txBox="1">
            <a:spLocks noGrp="1"/>
          </p:cNvSpPr>
          <p:nvPr>
            <p:ph type="subTitle" idx="1"/>
          </p:nvPr>
        </p:nvSpPr>
        <p:spPr>
          <a:xfrm>
            <a:off x="354000" y="3692001"/>
            <a:ext cx="5393600" cy="1794000"/>
          </a:xfrm>
          <a:prstGeom prst="rect">
            <a:avLst/>
          </a:prstGeom>
        </p:spPr>
        <p:txBody>
          <a:bodyPr vert="horz" wrap="square" lIns="121900" tIns="121900" rIns="121900" bIns="121900" rtlCol="0" anchor="t" anchorCtr="0">
            <a:noAutofit/>
          </a:bodyPr>
          <a:lstStyle/>
          <a:p>
            <a:pPr marL="0" indent="0"/>
            <a:r>
              <a:rPr lang="en"/>
              <a:t>What does it mean?</a:t>
            </a:r>
          </a:p>
        </p:txBody>
      </p:sp>
      <p:sp>
        <p:nvSpPr>
          <p:cNvPr id="77" name="Shape 77"/>
          <p:cNvSpPr txBox="1">
            <a:spLocks noGrp="1"/>
          </p:cNvSpPr>
          <p:nvPr>
            <p:ph type="body" idx="2"/>
          </p:nvPr>
        </p:nvSpPr>
        <p:spPr>
          <a:xfrm>
            <a:off x="6586000" y="965600"/>
            <a:ext cx="5116000" cy="4926800"/>
          </a:xfrm>
          <a:prstGeom prst="rect">
            <a:avLst/>
          </a:prstGeom>
        </p:spPr>
        <p:txBody>
          <a:bodyPr vert="horz" wrap="square" lIns="121900" tIns="121900" rIns="121900" bIns="121900" rtlCol="0" anchor="ctr" anchorCtr="0">
            <a:noAutofit/>
          </a:bodyPr>
          <a:lstStyle/>
          <a:p>
            <a:pPr marL="609585" indent="-304792">
              <a:buNone/>
            </a:pPr>
            <a:r>
              <a:rPr lang="en"/>
              <a:t>Accuracy</a:t>
            </a:r>
          </a:p>
          <a:p>
            <a:pPr marL="609585" indent="-304792">
              <a:buNone/>
            </a:pPr>
            <a:r>
              <a:rPr lang="en"/>
              <a:t>Integrity</a:t>
            </a:r>
          </a:p>
          <a:p>
            <a:pPr marL="609585" indent="-304792">
              <a:buNone/>
            </a:pPr>
            <a:r>
              <a:rPr lang="en"/>
              <a:t>Availability</a:t>
            </a:r>
          </a:p>
          <a:p>
            <a:pPr marL="609585" indent="-304792">
              <a:buNone/>
            </a:pPr>
            <a:r>
              <a:rPr lang="en"/>
              <a:t>Repeatability</a:t>
            </a:r>
          </a:p>
        </p:txBody>
      </p:sp>
    </p:spTree>
    <p:extLst>
      <p:ext uri="{BB962C8B-B14F-4D97-AF65-F5344CB8AC3E}">
        <p14:creationId xmlns:p14="http://schemas.microsoft.com/office/powerpoint/2010/main" val="2460212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15600" y="593367"/>
            <a:ext cx="11360800" cy="817600"/>
          </a:xfrm>
          <a:prstGeom prst="rect">
            <a:avLst/>
          </a:prstGeom>
        </p:spPr>
        <p:txBody>
          <a:bodyPr vert="horz" wrap="square" lIns="121900" tIns="121900" rIns="121900" bIns="121900" rtlCol="0" anchor="t" anchorCtr="0">
            <a:noAutofit/>
          </a:bodyPr>
          <a:lstStyle/>
          <a:p>
            <a:r>
              <a:rPr lang="en"/>
              <a:t>In AA Data</a:t>
            </a:r>
          </a:p>
        </p:txBody>
      </p:sp>
      <p:sp>
        <p:nvSpPr>
          <p:cNvPr id="83" name="Shape 83"/>
          <p:cNvSpPr txBox="1">
            <a:spLocks noGrp="1"/>
          </p:cNvSpPr>
          <p:nvPr>
            <p:ph type="body" idx="1"/>
          </p:nvPr>
        </p:nvSpPr>
        <p:spPr>
          <a:xfrm>
            <a:off x="415600" y="1562233"/>
            <a:ext cx="5333200" cy="4529600"/>
          </a:xfrm>
          <a:prstGeom prst="rect">
            <a:avLst/>
          </a:prstGeom>
        </p:spPr>
        <p:txBody>
          <a:bodyPr vert="horz" wrap="square" lIns="121900" tIns="121900" rIns="121900" bIns="121900" rtlCol="0" anchor="t" anchorCtr="0">
            <a:noAutofit/>
          </a:bodyPr>
          <a:lstStyle/>
          <a:p>
            <a:pPr marL="609585" indent="-440256">
              <a:buSzPts val="1600"/>
              <a:buNone/>
            </a:pPr>
            <a:r>
              <a:rPr lang="en" sz="2133"/>
              <a:t>Title</a:t>
            </a:r>
          </a:p>
          <a:p>
            <a:pPr marL="609585" indent="-440256">
              <a:buSzPts val="1600"/>
              <a:buNone/>
            </a:pPr>
            <a:r>
              <a:rPr lang="en" sz="2133"/>
              <a:t>Time</a:t>
            </a:r>
          </a:p>
          <a:p>
            <a:pPr marL="609585" indent="-440256">
              <a:buSzPts val="1600"/>
              <a:buNone/>
            </a:pPr>
            <a:r>
              <a:rPr lang="en" sz="2133"/>
              <a:t>Special interest</a:t>
            </a:r>
          </a:p>
          <a:p>
            <a:pPr marL="609585" indent="-440256">
              <a:buSzPts val="1600"/>
              <a:buAutoNum type="arabicPeriod"/>
            </a:pPr>
            <a:r>
              <a:rPr lang="en" sz="2133"/>
              <a:t>Handicap accessibility</a:t>
            </a:r>
          </a:p>
          <a:p>
            <a:pPr marL="609585" indent="-440256">
              <a:buSzPts val="1600"/>
              <a:buNone/>
            </a:pPr>
            <a:r>
              <a:rPr lang="en" sz="2133"/>
              <a:t>Location</a:t>
            </a:r>
          </a:p>
        </p:txBody>
      </p:sp>
      <p:pic>
        <p:nvPicPr>
          <p:cNvPr id="84" name="Shape 84"/>
          <p:cNvPicPr preferRelativeResize="0"/>
          <p:nvPr/>
        </p:nvPicPr>
        <p:blipFill>
          <a:blip r:embed="rId3">
            <a:alphaModFix/>
          </a:blip>
          <a:stretch>
            <a:fillRect/>
          </a:stretch>
        </p:blipFill>
        <p:spPr>
          <a:xfrm>
            <a:off x="6796933" y="3197300"/>
            <a:ext cx="4654200" cy="3144733"/>
          </a:xfrm>
          <a:prstGeom prst="rect">
            <a:avLst/>
          </a:prstGeom>
          <a:noFill/>
          <a:ln>
            <a:noFill/>
          </a:ln>
        </p:spPr>
      </p:pic>
      <p:pic>
        <p:nvPicPr>
          <p:cNvPr id="85" name="Shape 85"/>
          <p:cNvPicPr preferRelativeResize="0"/>
          <p:nvPr/>
        </p:nvPicPr>
        <p:blipFill>
          <a:blip r:embed="rId4">
            <a:alphaModFix/>
          </a:blip>
          <a:stretch>
            <a:fillRect/>
          </a:stretch>
        </p:blipFill>
        <p:spPr>
          <a:xfrm>
            <a:off x="5968734" y="659901"/>
            <a:ext cx="3086933" cy="2386233"/>
          </a:xfrm>
          <a:prstGeom prst="rect">
            <a:avLst/>
          </a:prstGeom>
          <a:noFill/>
          <a:ln>
            <a:noFill/>
          </a:ln>
        </p:spPr>
      </p:pic>
      <p:pic>
        <p:nvPicPr>
          <p:cNvPr id="86" name="Shape 86"/>
          <p:cNvPicPr preferRelativeResize="0"/>
          <p:nvPr/>
        </p:nvPicPr>
        <p:blipFill>
          <a:blip r:embed="rId5">
            <a:alphaModFix/>
          </a:blip>
          <a:stretch>
            <a:fillRect/>
          </a:stretch>
        </p:blipFill>
        <p:spPr>
          <a:xfrm>
            <a:off x="9115001" y="659901"/>
            <a:ext cx="2846233" cy="2386233"/>
          </a:xfrm>
          <a:prstGeom prst="rect">
            <a:avLst/>
          </a:prstGeom>
          <a:noFill/>
          <a:ln>
            <a:noFill/>
          </a:ln>
        </p:spPr>
      </p:pic>
    </p:spTree>
    <p:extLst>
      <p:ext uri="{BB962C8B-B14F-4D97-AF65-F5344CB8AC3E}">
        <p14:creationId xmlns:p14="http://schemas.microsoft.com/office/powerpoint/2010/main" val="2023049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15600" y="593367"/>
            <a:ext cx="11360800" cy="817600"/>
          </a:xfrm>
          <a:prstGeom prst="rect">
            <a:avLst/>
          </a:prstGeom>
        </p:spPr>
        <p:txBody>
          <a:bodyPr vert="horz" wrap="square" lIns="121900" tIns="121900" rIns="121900" bIns="121900" rtlCol="0" anchor="t" anchorCtr="0">
            <a:noAutofit/>
          </a:bodyPr>
          <a:lstStyle/>
          <a:p>
            <a:r>
              <a:rPr lang="en"/>
              <a:t>In Sensor Data</a:t>
            </a:r>
          </a:p>
        </p:txBody>
      </p:sp>
      <p:sp>
        <p:nvSpPr>
          <p:cNvPr id="92" name="Shape 92"/>
          <p:cNvSpPr txBox="1">
            <a:spLocks noGrp="1"/>
          </p:cNvSpPr>
          <p:nvPr>
            <p:ph type="body" idx="1"/>
          </p:nvPr>
        </p:nvSpPr>
        <p:spPr>
          <a:xfrm>
            <a:off x="415600" y="1562233"/>
            <a:ext cx="5333200" cy="4529600"/>
          </a:xfrm>
          <a:prstGeom prst="rect">
            <a:avLst/>
          </a:prstGeom>
        </p:spPr>
        <p:txBody>
          <a:bodyPr vert="horz" wrap="square" lIns="121900" tIns="121900" rIns="121900" bIns="121900" rtlCol="0" anchor="t" anchorCtr="0">
            <a:noAutofit/>
          </a:bodyPr>
          <a:lstStyle/>
          <a:p>
            <a:pPr marL="609585" indent="-440256">
              <a:buSzPts val="1600"/>
              <a:buAutoNum type="arabicPeriod"/>
            </a:pPr>
            <a:r>
              <a:rPr lang="en" sz="2133"/>
              <a:t>Hardware functioning </a:t>
            </a:r>
          </a:p>
          <a:p>
            <a:pPr marL="609585" indent="-440256">
              <a:buSzPts val="1600"/>
              <a:buAutoNum type="arabicPeriod"/>
            </a:pPr>
            <a:r>
              <a:rPr lang="en" sz="2133"/>
              <a:t>Network functioning</a:t>
            </a:r>
          </a:p>
          <a:p>
            <a:pPr marL="609585" indent="-440256">
              <a:buSzPts val="1600"/>
              <a:buAutoNum type="arabicPeriod"/>
            </a:pPr>
            <a:r>
              <a:rPr lang="en" sz="2133"/>
              <a:t>Amazon EC2 functioning</a:t>
            </a:r>
          </a:p>
          <a:p>
            <a:pPr marL="609585" indent="-440256">
              <a:buSzPts val="1600"/>
              <a:buAutoNum type="arabicPeriod"/>
            </a:pPr>
            <a:r>
              <a:rPr lang="en" sz="2133"/>
              <a:t>Node.js scripts functioning</a:t>
            </a:r>
          </a:p>
        </p:txBody>
      </p:sp>
      <p:pic>
        <p:nvPicPr>
          <p:cNvPr id="93" name="Shape 93"/>
          <p:cNvPicPr preferRelativeResize="0"/>
          <p:nvPr/>
        </p:nvPicPr>
        <p:blipFill>
          <a:blip r:embed="rId3">
            <a:alphaModFix/>
          </a:blip>
          <a:stretch>
            <a:fillRect/>
          </a:stretch>
        </p:blipFill>
        <p:spPr>
          <a:xfrm>
            <a:off x="6796933" y="3197300"/>
            <a:ext cx="4654200" cy="3144733"/>
          </a:xfrm>
          <a:prstGeom prst="rect">
            <a:avLst/>
          </a:prstGeom>
          <a:noFill/>
          <a:ln>
            <a:noFill/>
          </a:ln>
        </p:spPr>
      </p:pic>
      <p:pic>
        <p:nvPicPr>
          <p:cNvPr id="94" name="Shape 94"/>
          <p:cNvPicPr preferRelativeResize="0"/>
          <p:nvPr/>
        </p:nvPicPr>
        <p:blipFill>
          <a:blip r:embed="rId4">
            <a:alphaModFix/>
          </a:blip>
          <a:stretch>
            <a:fillRect/>
          </a:stretch>
        </p:blipFill>
        <p:spPr>
          <a:xfrm>
            <a:off x="6565433" y="3175801"/>
            <a:ext cx="4953000" cy="3187700"/>
          </a:xfrm>
          <a:prstGeom prst="rect">
            <a:avLst/>
          </a:prstGeom>
          <a:noFill/>
          <a:ln>
            <a:noFill/>
          </a:ln>
        </p:spPr>
      </p:pic>
      <p:pic>
        <p:nvPicPr>
          <p:cNvPr id="95" name="Shape 95"/>
          <p:cNvPicPr preferRelativeResize="0"/>
          <p:nvPr/>
        </p:nvPicPr>
        <p:blipFill rotWithShape="1">
          <a:blip r:embed="rId5">
            <a:alphaModFix/>
          </a:blip>
          <a:srcRect l="-12589" r="10151"/>
          <a:stretch/>
        </p:blipFill>
        <p:spPr>
          <a:xfrm>
            <a:off x="5613966" y="716367"/>
            <a:ext cx="3316167" cy="2273300"/>
          </a:xfrm>
          <a:prstGeom prst="rect">
            <a:avLst/>
          </a:prstGeom>
          <a:noFill/>
          <a:ln>
            <a:noFill/>
          </a:ln>
        </p:spPr>
      </p:pic>
      <p:pic>
        <p:nvPicPr>
          <p:cNvPr id="96" name="Shape 96"/>
          <p:cNvPicPr preferRelativeResize="0"/>
          <p:nvPr/>
        </p:nvPicPr>
        <p:blipFill>
          <a:blip r:embed="rId6">
            <a:alphaModFix/>
          </a:blip>
          <a:stretch>
            <a:fillRect/>
          </a:stretch>
        </p:blipFill>
        <p:spPr>
          <a:xfrm>
            <a:off x="9169004" y="716367"/>
            <a:ext cx="2513429" cy="2273300"/>
          </a:xfrm>
          <a:prstGeom prst="rect">
            <a:avLst/>
          </a:prstGeom>
          <a:noFill/>
          <a:ln>
            <a:noFill/>
          </a:ln>
        </p:spPr>
      </p:pic>
    </p:spTree>
    <p:extLst>
      <p:ext uri="{BB962C8B-B14F-4D97-AF65-F5344CB8AC3E}">
        <p14:creationId xmlns:p14="http://schemas.microsoft.com/office/powerpoint/2010/main" val="3844785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683600" y="2524400"/>
            <a:ext cx="10824800" cy="2030400"/>
          </a:xfrm>
          <a:prstGeom prst="rect">
            <a:avLst/>
          </a:prstGeom>
        </p:spPr>
        <p:txBody>
          <a:bodyPr vert="horz" wrap="square" lIns="121900" tIns="121900" rIns="121900" bIns="121900" rtlCol="0" anchor="b" anchorCtr="0">
            <a:noAutofit/>
          </a:bodyPr>
          <a:lstStyle/>
          <a:p>
            <a:r>
              <a:rPr lang="en"/>
              <a:t>Repeatability</a:t>
            </a:r>
          </a:p>
        </p:txBody>
      </p:sp>
    </p:spTree>
    <p:extLst>
      <p:ext uri="{BB962C8B-B14F-4D97-AF65-F5344CB8AC3E}">
        <p14:creationId xmlns:p14="http://schemas.microsoft.com/office/powerpoint/2010/main" val="1117106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653667" y="701800"/>
            <a:ext cx="7472000" cy="5454400"/>
          </a:xfrm>
          <a:prstGeom prst="rect">
            <a:avLst/>
          </a:prstGeom>
        </p:spPr>
        <p:txBody>
          <a:bodyPr vert="horz" wrap="square" lIns="121900" tIns="121900" rIns="121900" bIns="121900" rtlCol="0" anchor="ctr" anchorCtr="0">
            <a:noAutofit/>
          </a:bodyPr>
          <a:lstStyle/>
          <a:p>
            <a:r>
              <a:rPr lang="en"/>
              <a:t>Examples of repeatability importance...</a:t>
            </a:r>
          </a:p>
        </p:txBody>
      </p:sp>
    </p:spTree>
    <p:extLst>
      <p:ext uri="{BB962C8B-B14F-4D97-AF65-F5344CB8AC3E}">
        <p14:creationId xmlns:p14="http://schemas.microsoft.com/office/powerpoint/2010/main" val="824966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415600" y="1562233"/>
            <a:ext cx="5333200" cy="4529600"/>
          </a:xfrm>
          <a:prstGeom prst="rect">
            <a:avLst/>
          </a:prstGeom>
        </p:spPr>
        <p:txBody>
          <a:bodyPr vert="horz" wrap="square" lIns="121900" tIns="121900" rIns="121900" bIns="121900" rtlCol="0" anchor="t" anchorCtr="0">
            <a:noAutofit/>
          </a:bodyPr>
          <a:lstStyle/>
          <a:p>
            <a:pPr marL="0" indent="0">
              <a:buNone/>
            </a:pPr>
            <a:r>
              <a:rPr lang="en" sz="2400"/>
              <a:t>‘</a:t>
            </a:r>
            <a:r>
              <a:rPr lang="en" sz="1733">
                <a:latin typeface="Arial"/>
                <a:ea typeface="Arial"/>
                <a:cs typeface="Arial"/>
                <a:sym typeface="Arial"/>
              </a:rPr>
              <a:t>Richard Harris (RH): Some people cite John Ioannidis’s notable paper, published in 2005, titled “</a:t>
            </a:r>
            <a:r>
              <a:rPr lang="en" sz="1733" u="sng">
                <a:solidFill>
                  <a:schemeClr val="hlink"/>
                </a:solidFill>
                <a:latin typeface="Arial"/>
                <a:ea typeface="Arial"/>
                <a:cs typeface="Arial"/>
                <a:sym typeface="Arial"/>
                <a:hlinkClick r:id="rId3"/>
              </a:rPr>
              <a:t>Why Most Published Research Findings are False</a:t>
            </a:r>
            <a:r>
              <a:rPr lang="en" sz="1733">
                <a:latin typeface="Arial"/>
                <a:ea typeface="Arial"/>
                <a:cs typeface="Arial"/>
                <a:sym typeface="Arial"/>
              </a:rPr>
              <a:t>,” but even in that paper he’s citing previous concerns. CK Gunsalus at the University of Illinois</a:t>
            </a:r>
            <a:r>
              <a:rPr lang="en" sz="1733">
                <a:latin typeface="Arial"/>
                <a:ea typeface="Arial"/>
                <a:cs typeface="Arial"/>
                <a:sym typeface="Arial"/>
                <a:hlinkClick r:id="rId4" invalidUrl="https://csl.illinois.edu/sites/default/files/images/2017-03-10 Gunsalus Sackler Symposium.key2_.pdf"/>
              </a:rPr>
              <a:t> </a:t>
            </a:r>
            <a:r>
              <a:rPr lang="en" sz="1733" u="sng">
                <a:solidFill>
                  <a:schemeClr val="hlink"/>
                </a:solidFill>
                <a:latin typeface="Arial"/>
                <a:ea typeface="Arial"/>
                <a:cs typeface="Arial"/>
                <a:sym typeface="Arial"/>
                <a:hlinkClick r:id="rId5" invalidUrl="https://csl.illinois.edu/sites/default/files/images/2017-03-10 Gunsalus Sackler Symposium.key2_.pdf"/>
              </a:rPr>
              <a:t>reaches back to Demosthenes</a:t>
            </a:r>
            <a:r>
              <a:rPr lang="en" sz="1733">
                <a:latin typeface="Arial"/>
                <a:ea typeface="Arial"/>
                <a:cs typeface="Arial"/>
                <a:sym typeface="Arial"/>
              </a:rPr>
              <a:t> (384-322 BC), who said “nothing is easier than self-deceit.” That’s clearly the nub of the problem. I’m actually not convinced it’s a crisis. What is new is scientists are increasingly aware of these serious problems. That’s actually good. Nobody wants science to spin its wheels, and recognizing a problem is the first step toward solving it.</a:t>
            </a:r>
            <a:r>
              <a:rPr lang="en" sz="2400"/>
              <a:t>’</a:t>
            </a:r>
          </a:p>
        </p:txBody>
      </p:sp>
      <p:sp>
        <p:nvSpPr>
          <p:cNvPr id="112" name="Shape 112"/>
          <p:cNvSpPr txBox="1">
            <a:spLocks noGrp="1"/>
          </p:cNvSpPr>
          <p:nvPr>
            <p:ph type="title"/>
          </p:nvPr>
        </p:nvSpPr>
        <p:spPr>
          <a:xfrm>
            <a:off x="415600" y="593367"/>
            <a:ext cx="11360800" cy="817600"/>
          </a:xfrm>
          <a:prstGeom prst="rect">
            <a:avLst/>
          </a:prstGeom>
        </p:spPr>
        <p:txBody>
          <a:bodyPr vert="horz" wrap="square" lIns="121900" tIns="121900" rIns="121900" bIns="121900" rtlCol="0" anchor="t" anchorCtr="0">
            <a:noAutofit/>
          </a:bodyPr>
          <a:lstStyle/>
          <a:p>
            <a:r>
              <a:rPr lang="en"/>
              <a:t>Book</a:t>
            </a:r>
          </a:p>
        </p:txBody>
      </p:sp>
      <p:sp>
        <p:nvSpPr>
          <p:cNvPr id="113" name="Shape 113"/>
          <p:cNvSpPr txBox="1"/>
          <p:nvPr/>
        </p:nvSpPr>
        <p:spPr>
          <a:xfrm>
            <a:off x="8061700" y="5464233"/>
            <a:ext cx="4130400" cy="1393600"/>
          </a:xfrm>
          <a:prstGeom prst="rect">
            <a:avLst/>
          </a:prstGeom>
          <a:noFill/>
          <a:ln>
            <a:noFill/>
          </a:ln>
        </p:spPr>
        <p:txBody>
          <a:bodyPr wrap="square" lIns="121900" tIns="121900" rIns="121900" bIns="121900" anchor="ctr" anchorCtr="0">
            <a:noAutofit/>
          </a:bodyPr>
          <a:lstStyle/>
          <a:p>
            <a:r>
              <a:rPr lang="en" sz="2400"/>
              <a:t>http://retractionwatch.com/2017/04/04/failure-essential-part-science-qa-author-new-book-reproducibility/</a:t>
            </a:r>
          </a:p>
        </p:txBody>
      </p:sp>
      <p:pic>
        <p:nvPicPr>
          <p:cNvPr id="114" name="Shape 114"/>
          <p:cNvPicPr preferRelativeResize="0"/>
          <p:nvPr/>
        </p:nvPicPr>
        <p:blipFill>
          <a:blip r:embed="rId6">
            <a:alphaModFix/>
          </a:blip>
          <a:stretch>
            <a:fillRect/>
          </a:stretch>
        </p:blipFill>
        <p:spPr>
          <a:xfrm>
            <a:off x="6592100" y="390167"/>
            <a:ext cx="3741067" cy="5005167"/>
          </a:xfrm>
          <a:prstGeom prst="rect">
            <a:avLst/>
          </a:prstGeom>
          <a:noFill/>
          <a:ln>
            <a:noFill/>
          </a:ln>
        </p:spPr>
      </p:pic>
    </p:spTree>
    <p:extLst>
      <p:ext uri="{BB962C8B-B14F-4D97-AF65-F5344CB8AC3E}">
        <p14:creationId xmlns:p14="http://schemas.microsoft.com/office/powerpoint/2010/main" val="2209817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415600" y="593367"/>
            <a:ext cx="11360800" cy="817600"/>
          </a:xfrm>
          <a:prstGeom prst="rect">
            <a:avLst/>
          </a:prstGeom>
        </p:spPr>
        <p:txBody>
          <a:bodyPr vert="horz" wrap="square" lIns="121900" tIns="121900" rIns="121900" bIns="121900" rtlCol="0" anchor="t" anchorCtr="0">
            <a:noAutofit/>
          </a:bodyPr>
          <a:lstStyle/>
          <a:p>
            <a:r>
              <a:rPr lang="en"/>
              <a:t>Reproducibility Challenges</a:t>
            </a:r>
          </a:p>
        </p:txBody>
      </p:sp>
      <p:sp>
        <p:nvSpPr>
          <p:cNvPr id="120" name="Shape 120"/>
          <p:cNvSpPr txBox="1"/>
          <p:nvPr/>
        </p:nvSpPr>
        <p:spPr>
          <a:xfrm>
            <a:off x="7075700" y="5464233"/>
            <a:ext cx="5116400" cy="1393600"/>
          </a:xfrm>
          <a:prstGeom prst="rect">
            <a:avLst/>
          </a:prstGeom>
          <a:noFill/>
          <a:ln>
            <a:noFill/>
          </a:ln>
        </p:spPr>
        <p:txBody>
          <a:bodyPr wrap="square" lIns="121900" tIns="121900" rIns="121900" bIns="121900" anchor="ctr" anchorCtr="0">
            <a:noAutofit/>
          </a:bodyPr>
          <a:lstStyle/>
          <a:p>
            <a:r>
              <a:rPr lang="en" sz="2400"/>
              <a:t>https://virtual.keystonesymposia.org/ks/live/39</a:t>
            </a:r>
          </a:p>
        </p:txBody>
      </p:sp>
      <p:pic>
        <p:nvPicPr>
          <p:cNvPr id="121" name="Shape 121"/>
          <p:cNvPicPr preferRelativeResize="0"/>
          <p:nvPr/>
        </p:nvPicPr>
        <p:blipFill>
          <a:blip r:embed="rId3">
            <a:alphaModFix/>
          </a:blip>
          <a:stretch>
            <a:fillRect/>
          </a:stretch>
        </p:blipFill>
        <p:spPr>
          <a:xfrm>
            <a:off x="1313534" y="1410967"/>
            <a:ext cx="9194799" cy="4454200"/>
          </a:xfrm>
          <a:prstGeom prst="rect">
            <a:avLst/>
          </a:prstGeom>
          <a:noFill/>
          <a:ln>
            <a:noFill/>
          </a:ln>
        </p:spPr>
      </p:pic>
    </p:spTree>
    <p:extLst>
      <p:ext uri="{BB962C8B-B14F-4D97-AF65-F5344CB8AC3E}">
        <p14:creationId xmlns:p14="http://schemas.microsoft.com/office/powerpoint/2010/main" val="666503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415600" y="593367"/>
            <a:ext cx="11360800" cy="817600"/>
          </a:xfrm>
          <a:prstGeom prst="rect">
            <a:avLst/>
          </a:prstGeom>
        </p:spPr>
        <p:txBody>
          <a:bodyPr vert="horz" wrap="square" lIns="121900" tIns="121900" rIns="121900" bIns="121900" rtlCol="0" anchor="t" anchorCtr="0">
            <a:noAutofit/>
          </a:bodyPr>
          <a:lstStyle/>
          <a:p>
            <a:r>
              <a:rPr lang="en"/>
              <a:t>Reproducibility - Rewarding Negative Results</a:t>
            </a:r>
          </a:p>
        </p:txBody>
      </p:sp>
      <p:sp>
        <p:nvSpPr>
          <p:cNvPr id="127" name="Shape 127"/>
          <p:cNvSpPr txBox="1"/>
          <p:nvPr/>
        </p:nvSpPr>
        <p:spPr>
          <a:xfrm>
            <a:off x="6295567" y="5464233"/>
            <a:ext cx="5896400" cy="1393600"/>
          </a:xfrm>
          <a:prstGeom prst="rect">
            <a:avLst/>
          </a:prstGeom>
          <a:noFill/>
          <a:ln>
            <a:noFill/>
          </a:ln>
        </p:spPr>
        <p:txBody>
          <a:bodyPr wrap="square" lIns="121900" tIns="121900" rIns="121900" bIns="121900" anchor="ctr" anchorCtr="0">
            <a:noAutofit/>
          </a:bodyPr>
          <a:lstStyle/>
          <a:p>
            <a:r>
              <a:rPr lang="en" sz="2400"/>
              <a:t>https://www.nature.com/articles/d41586-017-07325-2</a:t>
            </a:r>
          </a:p>
        </p:txBody>
      </p:sp>
      <p:pic>
        <p:nvPicPr>
          <p:cNvPr id="128" name="Shape 128"/>
          <p:cNvPicPr preferRelativeResize="0"/>
          <p:nvPr/>
        </p:nvPicPr>
        <p:blipFill>
          <a:blip r:embed="rId3">
            <a:alphaModFix/>
          </a:blip>
          <a:stretch>
            <a:fillRect/>
          </a:stretch>
        </p:blipFill>
        <p:spPr>
          <a:xfrm>
            <a:off x="2307767" y="1577867"/>
            <a:ext cx="6564100" cy="4114367"/>
          </a:xfrm>
          <a:prstGeom prst="rect">
            <a:avLst/>
          </a:prstGeom>
          <a:noFill/>
          <a:ln>
            <a:noFill/>
          </a:ln>
        </p:spPr>
      </p:pic>
    </p:spTree>
    <p:extLst>
      <p:ext uri="{BB962C8B-B14F-4D97-AF65-F5344CB8AC3E}">
        <p14:creationId xmlns:p14="http://schemas.microsoft.com/office/powerpoint/2010/main" val="3087911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Narrow" panose="020B0606020202030204" pitchFamily="34" charset="0"/>
              </a:rPr>
              <a:t>Introduction</a:t>
            </a:r>
            <a:endParaRPr lang="en-US" dirty="0">
              <a:latin typeface="Arial Narrow" panose="020B0606020202030204" pitchFamily="34" charset="0"/>
            </a:endParaRPr>
          </a:p>
        </p:txBody>
      </p:sp>
      <p:sp>
        <p:nvSpPr>
          <p:cNvPr id="4" name="Content Placeholder 3"/>
          <p:cNvSpPr>
            <a:spLocks noGrp="1"/>
          </p:cNvSpPr>
          <p:nvPr>
            <p:ph idx="1"/>
          </p:nvPr>
        </p:nvSpPr>
        <p:spPr/>
        <p:txBody>
          <a:bodyPr/>
          <a:lstStyle/>
          <a:p>
            <a:pPr algn="r"/>
            <a:endParaRPr lang="en-US" dirty="0" smtClean="0"/>
          </a:p>
          <a:p>
            <a:pPr marL="0" indent="0" algn="r">
              <a:buNone/>
            </a:pPr>
            <a:r>
              <a:rPr lang="en-US" b="1" dirty="0" smtClean="0">
                <a:latin typeface="Arial Narrow" panose="020B0606020202030204" pitchFamily="34" charset="0"/>
              </a:rPr>
              <a:t>HARDWARE</a:t>
            </a:r>
          </a:p>
          <a:p>
            <a:pPr algn="r"/>
            <a:endParaRPr lang="en-US" b="1" dirty="0"/>
          </a:p>
          <a:p>
            <a:pPr marL="0" indent="0" algn="r">
              <a:buNone/>
            </a:pPr>
            <a:r>
              <a:rPr lang="en-US" b="1" dirty="0" smtClean="0">
                <a:latin typeface="Arial Narrow" panose="020B0606020202030204" pitchFamily="34" charset="0"/>
              </a:rPr>
              <a:t>SOFTWARE</a:t>
            </a:r>
          </a:p>
          <a:p>
            <a:pPr algn="r"/>
            <a:endParaRPr lang="en-US" b="1" dirty="0"/>
          </a:p>
          <a:p>
            <a:pPr marL="0" indent="0" algn="r">
              <a:buNone/>
            </a:pPr>
            <a:r>
              <a:rPr lang="en-US" b="1" dirty="0" smtClean="0">
                <a:latin typeface="Arial Narrow" panose="020B0606020202030204" pitchFamily="34" charset="0"/>
              </a:rPr>
              <a:t>HUMAN</a:t>
            </a:r>
            <a:endParaRPr lang="en-US" b="1" dirty="0">
              <a:latin typeface="Arial Narrow" panose="020B0606020202030204" pitchFamily="34" charset="0"/>
            </a:endParaRPr>
          </a:p>
        </p:txBody>
      </p:sp>
      <p:sp>
        <p:nvSpPr>
          <p:cNvPr id="6" name="AutoShape 4" descr="Image result for RELIABIL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1866388" y="1825625"/>
            <a:ext cx="5810250" cy="3857625"/>
          </a:xfrm>
          <a:prstGeom prst="rect">
            <a:avLst/>
          </a:prstGeom>
        </p:spPr>
      </p:pic>
    </p:spTree>
    <p:extLst>
      <p:ext uri="{BB962C8B-B14F-4D97-AF65-F5344CB8AC3E}">
        <p14:creationId xmlns:p14="http://schemas.microsoft.com/office/powerpoint/2010/main" val="407214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Shape 133" descr="Looking through a cardboard paper-towel roll towards light at the end of it"/>
          <p:cNvPicPr preferRelativeResize="0"/>
          <p:nvPr/>
        </p:nvPicPr>
        <p:blipFill rotWithShape="1">
          <a:blip r:embed="rId3">
            <a:alphaModFix/>
          </a:blip>
          <a:srcRect l="22872" t="1578" r="19354" b="984"/>
          <a:stretch/>
        </p:blipFill>
        <p:spPr>
          <a:xfrm>
            <a:off x="0" y="1"/>
            <a:ext cx="6101797" cy="6858001"/>
          </a:xfrm>
          <a:prstGeom prst="rect">
            <a:avLst/>
          </a:prstGeom>
          <a:noFill/>
          <a:ln>
            <a:noFill/>
          </a:ln>
        </p:spPr>
      </p:pic>
      <p:pic>
        <p:nvPicPr>
          <p:cNvPr id="134" name="Shape 134" descr="Overhead shot of various masculine accessories including large headphones, a bow-tie, and a wrist watch"/>
          <p:cNvPicPr preferRelativeResize="0"/>
          <p:nvPr/>
        </p:nvPicPr>
        <p:blipFill rotWithShape="1">
          <a:blip r:embed="rId4">
            <a:alphaModFix/>
          </a:blip>
          <a:srcRect l="37422" t="840" r="8654" b="6840"/>
          <a:stretch/>
        </p:blipFill>
        <p:spPr>
          <a:xfrm>
            <a:off x="6101801" y="0"/>
            <a:ext cx="6090199" cy="6857600"/>
          </a:xfrm>
          <a:prstGeom prst="rect">
            <a:avLst/>
          </a:prstGeom>
          <a:noFill/>
          <a:ln>
            <a:noFill/>
          </a:ln>
        </p:spPr>
      </p:pic>
      <p:sp>
        <p:nvSpPr>
          <p:cNvPr id="135" name="Shape 135"/>
          <p:cNvSpPr txBox="1">
            <a:spLocks noGrp="1"/>
          </p:cNvSpPr>
          <p:nvPr>
            <p:ph type="body" idx="1"/>
          </p:nvPr>
        </p:nvSpPr>
        <p:spPr>
          <a:xfrm>
            <a:off x="415600" y="5640767"/>
            <a:ext cx="7998400" cy="806800"/>
          </a:xfrm>
          <a:prstGeom prst="rect">
            <a:avLst/>
          </a:prstGeom>
          <a:solidFill>
            <a:schemeClr val="lt1"/>
          </a:solidFill>
        </p:spPr>
        <p:txBody>
          <a:bodyPr vert="horz" wrap="square" lIns="121900" tIns="121900" rIns="121900" bIns="121900" rtlCol="0" anchor="ctr" anchorCtr="0">
            <a:noAutofit/>
          </a:bodyPr>
          <a:lstStyle/>
          <a:p>
            <a:pPr marL="0" indent="0"/>
            <a:r>
              <a:rPr lang="en"/>
              <a:t>Reproducibility</a:t>
            </a:r>
          </a:p>
        </p:txBody>
      </p:sp>
    </p:spTree>
    <p:extLst>
      <p:ext uri="{BB962C8B-B14F-4D97-AF65-F5344CB8AC3E}">
        <p14:creationId xmlns:p14="http://schemas.microsoft.com/office/powerpoint/2010/main" val="3366163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15600" y="593367"/>
            <a:ext cx="11360800" cy="817600"/>
          </a:xfrm>
          <a:prstGeom prst="rect">
            <a:avLst/>
          </a:prstGeom>
        </p:spPr>
        <p:txBody>
          <a:bodyPr vert="horz" wrap="square" lIns="121900" tIns="121900" rIns="121900" bIns="121900" rtlCol="0" anchor="t" anchorCtr="0">
            <a:noAutofit/>
          </a:bodyPr>
          <a:lstStyle/>
          <a:p>
            <a:r>
              <a:rPr lang="en"/>
              <a:t>Conclusion</a:t>
            </a:r>
          </a:p>
        </p:txBody>
      </p:sp>
      <p:sp>
        <p:nvSpPr>
          <p:cNvPr id="141" name="Shape 141"/>
          <p:cNvSpPr txBox="1">
            <a:spLocks noGrp="1"/>
          </p:cNvSpPr>
          <p:nvPr>
            <p:ph type="body" idx="1"/>
          </p:nvPr>
        </p:nvSpPr>
        <p:spPr>
          <a:xfrm>
            <a:off x="415600" y="1562133"/>
            <a:ext cx="11360800" cy="4500800"/>
          </a:xfrm>
          <a:prstGeom prst="rect">
            <a:avLst/>
          </a:prstGeom>
        </p:spPr>
        <p:txBody>
          <a:bodyPr vert="horz" wrap="square" lIns="121900" tIns="121900" rIns="121900" bIns="121900" rtlCol="0" anchor="t" anchorCtr="0">
            <a:noAutofit/>
          </a:bodyPr>
          <a:lstStyle/>
          <a:p>
            <a:pPr marL="0" indent="0">
              <a:buNone/>
            </a:pPr>
            <a:r>
              <a:rPr lang="en" sz="2533"/>
              <a:t>If we don’t have reliability in our data, then we don’t have much!</a:t>
            </a:r>
          </a:p>
          <a:p>
            <a:pPr marL="0" indent="0">
              <a:buNone/>
            </a:pPr>
            <a:r>
              <a:rPr lang="en" sz="2533"/>
              <a:t>Topics:</a:t>
            </a:r>
          </a:p>
          <a:p>
            <a:pPr marL="609585" indent="-465655">
              <a:buSzPts val="1900"/>
            </a:pPr>
            <a:r>
              <a:rPr lang="en" sz="2533"/>
              <a:t>Issues</a:t>
            </a:r>
          </a:p>
          <a:p>
            <a:pPr marL="609585" indent="-465655">
              <a:buSzPts val="1900"/>
            </a:pPr>
            <a:r>
              <a:rPr lang="en" sz="2533"/>
              <a:t>Challenges</a:t>
            </a:r>
          </a:p>
          <a:p>
            <a:pPr marL="609585" indent="-465655">
              <a:buSzPts val="1900"/>
            </a:pPr>
            <a:r>
              <a:rPr lang="en" sz="2533"/>
              <a:t>Ways to Change Research Culture</a:t>
            </a:r>
          </a:p>
          <a:p>
            <a:pPr marL="0" indent="0">
              <a:buNone/>
            </a:pPr>
            <a:endParaRPr sz="2533"/>
          </a:p>
        </p:txBody>
      </p:sp>
    </p:spTree>
    <p:extLst>
      <p:ext uri="{BB962C8B-B14F-4D97-AF65-F5344CB8AC3E}">
        <p14:creationId xmlns:p14="http://schemas.microsoft.com/office/powerpoint/2010/main" val="1791022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253" y="627743"/>
            <a:ext cx="2951348" cy="5424714"/>
          </a:xfrm>
          <a:prstGeom prst="rect">
            <a:avLst/>
          </a:prstGeom>
          <a:ln>
            <a:solidFill>
              <a:schemeClr val="bg1">
                <a:lumMod val="95000"/>
              </a:schemeClr>
            </a:solidFill>
          </a:ln>
        </p:spPr>
      </p:pic>
      <p:sp>
        <p:nvSpPr>
          <p:cNvPr id="2" name="TextBox 1"/>
          <p:cNvSpPr txBox="1"/>
          <p:nvPr/>
        </p:nvSpPr>
        <p:spPr>
          <a:xfrm>
            <a:off x="4206240" y="627743"/>
            <a:ext cx="7132320" cy="2308324"/>
          </a:xfrm>
          <a:prstGeom prst="rect">
            <a:avLst/>
          </a:prstGeom>
          <a:noFill/>
        </p:spPr>
        <p:txBody>
          <a:bodyPr wrap="square" rtlCol="0">
            <a:spAutoFit/>
          </a:bodyPr>
          <a:lstStyle/>
          <a:p>
            <a:pPr marL="285750" indent="-285750">
              <a:buFont typeface="Arial" charset="0"/>
              <a:buChar char="•"/>
            </a:pPr>
            <a:r>
              <a:rPr lang="en-US" dirty="0" smtClean="0"/>
              <a:t>Villanova holds an annual Christmas party in NYC for high value donors in the area and scholarship students</a:t>
            </a:r>
          </a:p>
          <a:p>
            <a:pPr marL="285750" indent="-285750">
              <a:buFont typeface="Arial" charset="0"/>
              <a:buChar char="•"/>
            </a:pPr>
            <a:endParaRPr lang="en-US" dirty="0"/>
          </a:p>
          <a:p>
            <a:pPr marL="285750" indent="-285750">
              <a:buFont typeface="Arial" charset="0"/>
              <a:buChar char="•"/>
            </a:pPr>
            <a:r>
              <a:rPr lang="en-US" dirty="0" smtClean="0"/>
              <a:t>One of the scholarship students forwarded his invitation to my friend </a:t>
            </a:r>
            <a:r>
              <a:rPr lang="en-US" dirty="0" err="1" smtClean="0"/>
              <a:t>Cait</a:t>
            </a:r>
            <a:r>
              <a:rPr lang="en-US" dirty="0" smtClean="0"/>
              <a:t>, who then shared the link with our friend group in a text thread. </a:t>
            </a:r>
          </a:p>
          <a:p>
            <a:pPr marL="285750" indent="-285750">
              <a:buFont typeface="Arial" charset="0"/>
              <a:buChar char="•"/>
            </a:pPr>
            <a:endParaRPr lang="en-US" dirty="0"/>
          </a:p>
          <a:p>
            <a:pPr marL="285750" indent="-285750">
              <a:buFont typeface="Arial" charset="0"/>
              <a:buChar char="•"/>
            </a:pPr>
            <a:r>
              <a:rPr lang="en-US" dirty="0" smtClean="0"/>
              <a:t>The link, which was to register for the event, did not restrict use to only those who had been invited (software error)</a:t>
            </a:r>
            <a:endParaRPr lang="en-US" dirty="0"/>
          </a:p>
        </p:txBody>
      </p:sp>
    </p:spTree>
    <p:extLst>
      <p:ext uri="{BB962C8B-B14F-4D97-AF65-F5344CB8AC3E}">
        <p14:creationId xmlns:p14="http://schemas.microsoft.com/office/powerpoint/2010/main" val="4115460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253" y="627743"/>
            <a:ext cx="3327455" cy="5424714"/>
          </a:xfrm>
          <a:prstGeom prst="rect">
            <a:avLst/>
          </a:prstGeom>
          <a:ln>
            <a:solidFill>
              <a:schemeClr val="bg1">
                <a:lumMod val="95000"/>
              </a:schemeClr>
            </a:solidFill>
          </a:ln>
        </p:spPr>
      </p:pic>
      <p:sp>
        <p:nvSpPr>
          <p:cNvPr id="8" name="TextBox 7"/>
          <p:cNvSpPr txBox="1"/>
          <p:nvPr/>
        </p:nvSpPr>
        <p:spPr>
          <a:xfrm>
            <a:off x="4206240" y="627743"/>
            <a:ext cx="7132320" cy="1200329"/>
          </a:xfrm>
          <a:prstGeom prst="rect">
            <a:avLst/>
          </a:prstGeom>
          <a:noFill/>
        </p:spPr>
        <p:txBody>
          <a:bodyPr wrap="square" rtlCol="0">
            <a:spAutoFit/>
          </a:bodyPr>
          <a:lstStyle/>
          <a:p>
            <a:pPr marL="285750" indent="-285750">
              <a:buFont typeface="Arial" charset="0"/>
              <a:buChar char="•"/>
            </a:pPr>
            <a:r>
              <a:rPr lang="en-US" dirty="0" smtClean="0"/>
              <a:t>The event management team realized that the names on the registration list did not match the names on the invite list and sent a note to everyone who registered letting them know that they would not be able to attend</a:t>
            </a:r>
            <a:endParaRPr lang="en-US" dirty="0"/>
          </a:p>
        </p:txBody>
      </p:sp>
    </p:spTree>
    <p:extLst>
      <p:ext uri="{BB962C8B-B14F-4D97-AF65-F5344CB8AC3E}">
        <p14:creationId xmlns:p14="http://schemas.microsoft.com/office/powerpoint/2010/main" val="395512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360" r="-1"/>
          <a:stretch/>
        </p:blipFill>
        <p:spPr>
          <a:xfrm>
            <a:off x="726253" y="627744"/>
            <a:ext cx="3234455" cy="5424714"/>
          </a:xfrm>
          <a:prstGeom prst="rect">
            <a:avLst/>
          </a:prstGeom>
          <a:ln>
            <a:solidFill>
              <a:schemeClr val="bg1">
                <a:lumMod val="95000"/>
              </a:schemeClr>
            </a:solidFill>
          </a:ln>
        </p:spPr>
      </p:pic>
      <p:sp>
        <p:nvSpPr>
          <p:cNvPr id="8" name="TextBox 7"/>
          <p:cNvSpPr txBox="1"/>
          <p:nvPr/>
        </p:nvSpPr>
        <p:spPr>
          <a:xfrm>
            <a:off x="8128632" y="627743"/>
            <a:ext cx="3209927" cy="4801314"/>
          </a:xfrm>
          <a:prstGeom prst="rect">
            <a:avLst/>
          </a:prstGeom>
          <a:noFill/>
        </p:spPr>
        <p:txBody>
          <a:bodyPr wrap="square" rtlCol="0">
            <a:spAutoFit/>
          </a:bodyPr>
          <a:lstStyle/>
          <a:p>
            <a:pPr marL="285750" indent="-285750">
              <a:buFont typeface="Arial" charset="0"/>
              <a:buChar char="•"/>
            </a:pPr>
            <a:r>
              <a:rPr lang="en-US" dirty="0" smtClean="0"/>
              <a:t>(Human </a:t>
            </a:r>
            <a:r>
              <a:rPr lang="en-US" dirty="0"/>
              <a:t>E</a:t>
            </a:r>
            <a:r>
              <a:rPr lang="en-US" dirty="0" smtClean="0"/>
              <a:t>rror) Although the event management team knew who was not allowed to attend, they did not remove them from the list</a:t>
            </a:r>
          </a:p>
          <a:p>
            <a:pPr marL="285750" indent="-285750">
              <a:buFont typeface="Arial" charset="0"/>
              <a:buChar char="•"/>
            </a:pPr>
            <a:endParaRPr lang="en-US" dirty="0"/>
          </a:p>
          <a:p>
            <a:pPr marL="285750" indent="-285750">
              <a:buFont typeface="Arial" charset="0"/>
              <a:buChar char="•"/>
            </a:pPr>
            <a:r>
              <a:rPr lang="en-US" dirty="0" smtClean="0"/>
              <a:t>The team then sent out “thank you” emails to all who had registered, without first removing them from the list</a:t>
            </a:r>
          </a:p>
          <a:p>
            <a:pPr marL="285750" indent="-285750">
              <a:buFont typeface="Arial" charset="0"/>
              <a:buChar char="•"/>
            </a:pPr>
            <a:endParaRPr lang="en-US" dirty="0"/>
          </a:p>
          <a:p>
            <a:pPr marL="285750" indent="-285750">
              <a:buFont typeface="Arial" charset="0"/>
              <a:buChar char="•"/>
            </a:pPr>
            <a:r>
              <a:rPr lang="en-US" dirty="0" smtClean="0"/>
              <a:t>This database and associated event system clearly did not work correctly and continued to not work correctly “even when things go wrong” as </a:t>
            </a:r>
            <a:r>
              <a:rPr lang="en-US" dirty="0" err="1" smtClean="0"/>
              <a:t>Kleppmann</a:t>
            </a:r>
            <a:r>
              <a:rPr lang="en-US" dirty="0" smtClean="0"/>
              <a:t> says. </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0310" y="627743"/>
            <a:ext cx="3408721" cy="5424715"/>
          </a:xfrm>
          <a:prstGeom prst="rect">
            <a:avLst/>
          </a:prstGeom>
          <a:ln>
            <a:solidFill>
              <a:schemeClr val="bg1">
                <a:lumMod val="95000"/>
              </a:schemeClr>
            </a:solidFill>
          </a:ln>
        </p:spPr>
      </p:pic>
    </p:spTree>
    <p:extLst>
      <p:ext uri="{BB962C8B-B14F-4D97-AF65-F5344CB8AC3E}">
        <p14:creationId xmlns:p14="http://schemas.microsoft.com/office/powerpoint/2010/main" val="122104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38775" y="3238500"/>
            <a:ext cx="4886325" cy="369332"/>
          </a:xfrm>
          <a:prstGeom prst="rect">
            <a:avLst/>
          </a:prstGeom>
          <a:noFill/>
        </p:spPr>
        <p:txBody>
          <a:bodyPr wrap="square" rtlCol="0">
            <a:spAutoFit/>
          </a:bodyPr>
          <a:lstStyle/>
          <a:p>
            <a:r>
              <a:rPr lang="en-US" dirty="0" smtClean="0">
                <a:latin typeface="Arial Narrow" panose="020B0606020202030204" pitchFamily="34" charset="0"/>
              </a:rPr>
              <a:t>THE END!</a:t>
            </a:r>
            <a:endParaRPr lang="en-US" dirty="0">
              <a:latin typeface="Arial Narrow" panose="020B0606020202030204" pitchFamily="34" charset="0"/>
            </a:endParaRPr>
          </a:p>
        </p:txBody>
      </p:sp>
    </p:spTree>
    <p:extLst>
      <p:ext uri="{BB962C8B-B14F-4D97-AF65-F5344CB8AC3E}">
        <p14:creationId xmlns:p14="http://schemas.microsoft.com/office/powerpoint/2010/main" val="1259538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latin typeface="Arial Narrow" panose="020B0606020202030204" pitchFamily="34" charset="0"/>
              </a:rPr>
              <a:t>Ellie</a:t>
            </a:r>
            <a:endParaRPr lang="en-US" sz="1200" dirty="0">
              <a:latin typeface="Arial Narrow" panose="020B0606020202030204" pitchFamily="34" charset="0"/>
            </a:endParaRPr>
          </a:p>
        </p:txBody>
      </p:sp>
    </p:spTree>
    <p:extLst>
      <p:ext uri="{BB962C8B-B14F-4D97-AF65-F5344CB8AC3E}">
        <p14:creationId xmlns:p14="http://schemas.microsoft.com/office/powerpoint/2010/main" val="3323348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04672" y="573024"/>
            <a:ext cx="5610642" cy="3970318"/>
          </a:xfrm>
          <a:prstGeom prst="rect">
            <a:avLst/>
          </a:prstGeom>
          <a:noFill/>
        </p:spPr>
        <p:txBody>
          <a:bodyPr wrap="square" rtlCol="0">
            <a:spAutoFit/>
          </a:bodyPr>
          <a:lstStyle/>
          <a:p>
            <a:r>
              <a:rPr lang="en-US" dirty="0" smtClean="0"/>
              <a:t>Reliability Issues for Ellie</a:t>
            </a:r>
          </a:p>
          <a:p>
            <a:pPr marL="285750" indent="-285750">
              <a:buFont typeface="Arial" charset="0"/>
              <a:buChar char="•"/>
            </a:pPr>
            <a:endParaRPr lang="en-US" dirty="0" smtClean="0"/>
          </a:p>
          <a:p>
            <a:pPr marL="285750" indent="-285750">
              <a:buFont typeface="Arial" charset="0"/>
              <a:buChar char="•"/>
            </a:pPr>
            <a:r>
              <a:rPr lang="en-US" dirty="0" smtClean="0"/>
              <a:t>Software Error: Address Data</a:t>
            </a:r>
          </a:p>
          <a:p>
            <a:pPr marL="742950" lvl="1" indent="-285750">
              <a:buFont typeface="Arial" charset="0"/>
              <a:buChar char="•"/>
            </a:pPr>
            <a:r>
              <a:rPr lang="en-US" dirty="0" smtClean="0"/>
              <a:t>”Cannot read property ‘geometry’ of undefined”</a:t>
            </a:r>
          </a:p>
          <a:p>
            <a:pPr marL="742950" lvl="1" indent="-285750">
              <a:buFont typeface="Arial" charset="0"/>
              <a:buChar char="•"/>
            </a:pPr>
            <a:r>
              <a:rPr lang="en-US" dirty="0" smtClean="0"/>
              <a:t>Some individual words would throw off my code entirely like “basement” or “kitchen”. This only happened for one or two addresses for the entire zone, but it would stop the entire code from running</a:t>
            </a:r>
          </a:p>
          <a:p>
            <a:pPr marL="742950" lvl="1" indent="-285750">
              <a:buFont typeface="Arial" charset="0"/>
              <a:buChar char="•"/>
            </a:pPr>
            <a:r>
              <a:rPr lang="en-US" dirty="0" smtClean="0"/>
              <a:t>A reliable code structure might receive this error, and skip that address to find the </a:t>
            </a:r>
            <a:r>
              <a:rPr lang="en-US" dirty="0" err="1" smtClean="0"/>
              <a:t>latlong</a:t>
            </a:r>
            <a:r>
              <a:rPr lang="en-US" dirty="0" smtClean="0"/>
              <a:t> of all others in that zone</a:t>
            </a:r>
          </a:p>
          <a:p>
            <a:pPr marL="742950" lvl="1" indent="-285750">
              <a:buFont typeface="Arial" charset="0"/>
              <a:buChar char="•"/>
            </a:pPr>
            <a:endParaRPr lang="en-US" dirty="0"/>
          </a:p>
          <a:p>
            <a:pPr marL="285750" indent="-285750">
              <a:buFont typeface="Arial" charset="0"/>
              <a:buChar char="•"/>
            </a:pP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5266" y="1233609"/>
            <a:ext cx="4794522" cy="2649147"/>
          </a:xfrm>
          <a:prstGeom prst="rect">
            <a:avLst/>
          </a:prstGeom>
          <a:ln>
            <a:solidFill>
              <a:schemeClr val="bg1">
                <a:lumMod val="95000"/>
              </a:schemeClr>
            </a:solidFill>
          </a:ln>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505" t="1539" b="-1"/>
          <a:stretch/>
        </p:blipFill>
        <p:spPr>
          <a:xfrm>
            <a:off x="4315968" y="4072128"/>
            <a:ext cx="7263820" cy="2261117"/>
          </a:xfrm>
          <a:prstGeom prst="rect">
            <a:avLst/>
          </a:prstGeom>
          <a:ln>
            <a:solidFill>
              <a:schemeClr val="bg1">
                <a:lumMod val="95000"/>
              </a:schemeClr>
            </a:solidFill>
          </a:ln>
        </p:spPr>
      </p:pic>
    </p:spTree>
    <p:extLst>
      <p:ext uri="{BB962C8B-B14F-4D97-AF65-F5344CB8AC3E}">
        <p14:creationId xmlns:p14="http://schemas.microsoft.com/office/powerpoint/2010/main" val="1651558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latin typeface="Arial Narrow" panose="020B0606020202030204" pitchFamily="34" charset="0"/>
              </a:rPr>
              <a:t>Jed</a:t>
            </a:r>
            <a:endParaRPr lang="en-US" sz="1200" dirty="0">
              <a:latin typeface="Arial Narrow" panose="020B0606020202030204" pitchFamily="34" charset="0"/>
            </a:endParaRPr>
          </a:p>
        </p:txBody>
      </p:sp>
    </p:spTree>
    <p:extLst>
      <p:ext uri="{BB962C8B-B14F-4D97-AF65-F5344CB8AC3E}">
        <p14:creationId xmlns:p14="http://schemas.microsoft.com/office/powerpoint/2010/main" val="1394559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1413" y="606194"/>
            <a:ext cx="9577388" cy="5362806"/>
          </a:xfrm>
          <a:prstGeom prst="rect">
            <a:avLst/>
          </a:prstGeom>
        </p:spPr>
      </p:pic>
    </p:spTree>
    <p:extLst>
      <p:ext uri="{BB962C8B-B14F-4D97-AF65-F5344CB8AC3E}">
        <p14:creationId xmlns:p14="http://schemas.microsoft.com/office/powerpoint/2010/main" val="3864360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3100" y="381000"/>
            <a:ext cx="4501155" cy="6054725"/>
          </a:xfrm>
          <a:prstGeom prst="rect">
            <a:avLst/>
          </a:prstGeom>
        </p:spPr>
      </p:pic>
      <p:pic>
        <p:nvPicPr>
          <p:cNvPr id="5" name="Picture 4"/>
          <p:cNvPicPr>
            <a:picLocks noChangeAspect="1"/>
          </p:cNvPicPr>
          <p:nvPr/>
        </p:nvPicPr>
        <p:blipFill>
          <a:blip r:embed="rId3"/>
          <a:stretch>
            <a:fillRect/>
          </a:stretch>
        </p:blipFill>
        <p:spPr>
          <a:xfrm>
            <a:off x="6032500" y="207962"/>
            <a:ext cx="5867400" cy="4114800"/>
          </a:xfrm>
          <a:prstGeom prst="rect">
            <a:avLst/>
          </a:prstGeom>
        </p:spPr>
      </p:pic>
      <p:pic>
        <p:nvPicPr>
          <p:cNvPr id="6" name="Picture 5"/>
          <p:cNvPicPr>
            <a:picLocks noChangeAspect="1"/>
          </p:cNvPicPr>
          <p:nvPr/>
        </p:nvPicPr>
        <p:blipFill>
          <a:blip r:embed="rId4"/>
          <a:stretch>
            <a:fillRect/>
          </a:stretch>
        </p:blipFill>
        <p:spPr>
          <a:xfrm>
            <a:off x="5527675" y="3921125"/>
            <a:ext cx="3171825" cy="2809875"/>
          </a:xfrm>
          <a:prstGeom prst="rect">
            <a:avLst/>
          </a:prstGeom>
        </p:spPr>
      </p:pic>
    </p:spTree>
    <p:extLst>
      <p:ext uri="{BB962C8B-B14F-4D97-AF65-F5344CB8AC3E}">
        <p14:creationId xmlns:p14="http://schemas.microsoft.com/office/powerpoint/2010/main" val="42372339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5900" y="1161894"/>
            <a:ext cx="11976100" cy="4097493"/>
          </a:xfrm>
          <a:prstGeom prst="rect">
            <a:avLst/>
          </a:prstGeom>
        </p:spPr>
      </p:pic>
      <p:sp>
        <p:nvSpPr>
          <p:cNvPr id="5" name="TextBox 4"/>
          <p:cNvSpPr txBox="1"/>
          <p:nvPr/>
        </p:nvSpPr>
        <p:spPr>
          <a:xfrm>
            <a:off x="10544175" y="6257925"/>
            <a:ext cx="1141210" cy="369332"/>
          </a:xfrm>
          <a:prstGeom prst="rect">
            <a:avLst/>
          </a:prstGeom>
          <a:noFill/>
        </p:spPr>
        <p:txBody>
          <a:bodyPr wrap="none" rtlCol="0">
            <a:spAutoFit/>
          </a:bodyPr>
          <a:lstStyle/>
          <a:p>
            <a:r>
              <a:rPr lang="en-US" dirty="0" smtClean="0">
                <a:hlinkClick r:id="rId3"/>
              </a:rPr>
              <a:t>SQL query</a:t>
            </a:r>
            <a:endParaRPr lang="en-US" dirty="0" smtClean="0"/>
          </a:p>
        </p:txBody>
      </p:sp>
    </p:spTree>
    <p:extLst>
      <p:ext uri="{BB962C8B-B14F-4D97-AF65-F5344CB8AC3E}">
        <p14:creationId xmlns:p14="http://schemas.microsoft.com/office/powerpoint/2010/main" val="32228162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590</Words>
  <Application>Microsoft Macintosh PowerPoint</Application>
  <PresentationFormat>Widescreen</PresentationFormat>
  <Paragraphs>91</Paragraphs>
  <Slides>35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Arial Narrow</vt:lpstr>
      <vt:lpstr>Calibri</vt:lpstr>
      <vt:lpstr>Calibri Light</vt:lpstr>
      <vt:lpstr>Office Theme</vt:lpstr>
      <vt:lpstr>RELIABILITY</vt:lpstr>
      <vt:lpstr>Introduction</vt:lpstr>
      <vt:lpstr>Introduction</vt:lpstr>
      <vt:lpstr>Ellie</vt:lpstr>
      <vt:lpstr>PowerPoint Presentation</vt:lpstr>
      <vt:lpstr>Jed</vt:lpstr>
      <vt:lpstr>PowerPoint Presentation</vt:lpstr>
      <vt:lpstr>PowerPoint Presentation</vt:lpstr>
      <vt:lpstr>PowerPoint Presentation</vt:lpstr>
      <vt:lpstr>PowerPoint Presentation</vt:lpstr>
      <vt:lpstr>Kevin</vt:lpstr>
      <vt:lpstr>PowerPoint Presentation</vt:lpstr>
      <vt:lpstr>PowerPoint Presentation</vt:lpstr>
      <vt:lpstr>PowerPoint Presentation</vt:lpstr>
      <vt:lpstr>Steve</vt:lpstr>
      <vt:lpstr>Reliability Issues for Steve’s Pug Sensor</vt:lpstr>
      <vt:lpstr>PowerPoint Presentation</vt:lpstr>
      <vt:lpstr>Suzanna</vt:lpstr>
      <vt:lpstr>Data Structures - Final Project</vt:lpstr>
      <vt:lpstr>The importance of Reliability?</vt:lpstr>
      <vt:lpstr>Reliability</vt:lpstr>
      <vt:lpstr>Reliability</vt:lpstr>
      <vt:lpstr>In AA Data</vt:lpstr>
      <vt:lpstr>In Sensor Data</vt:lpstr>
      <vt:lpstr>Repeatability</vt:lpstr>
      <vt:lpstr>Examples of repeatability importance...</vt:lpstr>
      <vt:lpstr>Book</vt:lpstr>
      <vt:lpstr>Reproducibility Challenges</vt:lpstr>
      <vt:lpstr>Reproducibility - Rewarding Negative Results</vt:lpstr>
      <vt:lpstr>PowerPoint Presentation</vt:lpstr>
      <vt:lpstr>Conclusion</vt:lpstr>
      <vt:lpstr>PowerPoint Presentation</vt:lpstr>
      <vt:lpstr>PowerPoint Presentation</vt:lpstr>
      <vt:lpstr>PowerPoint Presentation</vt:lpstr>
      <vt:lpstr>PowerPoint Presentation</vt:lpstr>
    </vt:vector>
  </TitlesOfParts>
  <Company>The New School</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RELIABILITY</dc:title>
  <dc:creator>Windows User</dc:creator>
  <cp:lastModifiedBy>Microsoft Office User</cp:lastModifiedBy>
  <cp:revision>6</cp:revision>
  <dcterms:created xsi:type="dcterms:W3CDTF">2017-12-12T22:04:43Z</dcterms:created>
  <dcterms:modified xsi:type="dcterms:W3CDTF">2017-12-13T00:08:09Z</dcterms:modified>
</cp:coreProperties>
</file>